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99"/>
  </p:notesMasterIdLst>
  <p:sldIdLst>
    <p:sldId id="317" r:id="rId2"/>
    <p:sldId id="318" r:id="rId3"/>
    <p:sldId id="326" r:id="rId4"/>
    <p:sldId id="327" r:id="rId5"/>
    <p:sldId id="495" r:id="rId6"/>
    <p:sldId id="494" r:id="rId7"/>
    <p:sldId id="496"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405" r:id="rId24"/>
    <p:sldId id="406" r:id="rId25"/>
    <p:sldId id="346" r:id="rId26"/>
    <p:sldId id="347" r:id="rId27"/>
    <p:sldId id="416" r:id="rId28"/>
    <p:sldId id="417" r:id="rId29"/>
    <p:sldId id="408" r:id="rId30"/>
    <p:sldId id="409" r:id="rId31"/>
    <p:sldId id="410" r:id="rId32"/>
    <p:sldId id="411" r:id="rId33"/>
    <p:sldId id="412" r:id="rId34"/>
    <p:sldId id="413" r:id="rId35"/>
    <p:sldId id="414" r:id="rId36"/>
    <p:sldId id="415" r:id="rId37"/>
    <p:sldId id="348" r:id="rId38"/>
    <p:sldId id="349" r:id="rId39"/>
    <p:sldId id="392" r:id="rId40"/>
    <p:sldId id="486" r:id="rId41"/>
    <p:sldId id="388" r:id="rId42"/>
    <p:sldId id="389" r:id="rId43"/>
    <p:sldId id="390" r:id="rId44"/>
    <p:sldId id="393" r:id="rId45"/>
    <p:sldId id="394" r:id="rId46"/>
    <p:sldId id="395" r:id="rId47"/>
    <p:sldId id="396" r:id="rId48"/>
    <p:sldId id="397" r:id="rId49"/>
    <p:sldId id="399" r:id="rId50"/>
    <p:sldId id="391" r:id="rId51"/>
    <p:sldId id="398" r:id="rId52"/>
    <p:sldId id="487" r:id="rId53"/>
    <p:sldId id="350" r:id="rId54"/>
    <p:sldId id="351" r:id="rId55"/>
    <p:sldId id="353" r:id="rId56"/>
    <p:sldId id="354" r:id="rId57"/>
    <p:sldId id="355" r:id="rId58"/>
    <p:sldId id="356" r:id="rId59"/>
    <p:sldId id="357" r:id="rId60"/>
    <p:sldId id="373" r:id="rId61"/>
    <p:sldId id="374" r:id="rId62"/>
    <p:sldId id="375" r:id="rId63"/>
    <p:sldId id="481" r:id="rId64"/>
    <p:sldId id="485" r:id="rId65"/>
    <p:sldId id="380" r:id="rId66"/>
    <p:sldId id="377" r:id="rId67"/>
    <p:sldId id="358" r:id="rId68"/>
    <p:sldId id="372" r:id="rId69"/>
    <p:sldId id="359" r:id="rId70"/>
    <p:sldId id="360" r:id="rId71"/>
    <p:sldId id="361" r:id="rId72"/>
    <p:sldId id="362" r:id="rId73"/>
    <p:sldId id="363" r:id="rId74"/>
    <p:sldId id="364" r:id="rId75"/>
    <p:sldId id="400" r:id="rId76"/>
    <p:sldId id="401" r:id="rId77"/>
    <p:sldId id="366" r:id="rId78"/>
    <p:sldId id="367" r:id="rId79"/>
    <p:sldId id="368" r:id="rId80"/>
    <p:sldId id="402" r:id="rId81"/>
    <p:sldId id="403" r:id="rId82"/>
    <p:sldId id="404" r:id="rId83"/>
    <p:sldId id="370" r:id="rId84"/>
    <p:sldId id="371" r:id="rId85"/>
    <p:sldId id="378" r:id="rId86"/>
    <p:sldId id="379" r:id="rId87"/>
    <p:sldId id="382" r:id="rId88"/>
    <p:sldId id="488" r:id="rId89"/>
    <p:sldId id="489" r:id="rId90"/>
    <p:sldId id="490" r:id="rId91"/>
    <p:sldId id="491" r:id="rId92"/>
    <p:sldId id="482" r:id="rId93"/>
    <p:sldId id="483" r:id="rId94"/>
    <p:sldId id="484" r:id="rId95"/>
    <p:sldId id="492" r:id="rId96"/>
    <p:sldId id="429" r:id="rId97"/>
    <p:sldId id="493" r:id="rId98"/>
  </p:sldIdLst>
  <p:sldSz cx="9144000" cy="6858000" type="screen4x3"/>
  <p:notesSz cx="6858000" cy="9144000"/>
  <p:defaultTextStyle>
    <a:defPPr>
      <a:defRPr lang="en-US"/>
    </a:defPPr>
    <a:lvl1pPr algn="l" rtl="0" eaLnBrk="0" fontAlgn="base" hangingPunct="0">
      <a:spcBef>
        <a:spcPct val="0"/>
      </a:spcBef>
      <a:spcAft>
        <a:spcPct val="0"/>
      </a:spcAft>
      <a:defRPr sz="2400" i="1"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i="1"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i="1"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i="1"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i="1"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i="1"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i="1"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i="1"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i="1"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400">
          <p15:clr>
            <a:srgbClr val="A4A3A4"/>
          </p15:clr>
        </p15:guide>
        <p15:guide id="2" pos="6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9626"/>
    <p:restoredTop sz="91533"/>
  </p:normalViewPr>
  <p:slideViewPr>
    <p:cSldViewPr>
      <p:cViewPr varScale="1">
        <p:scale>
          <a:sx n="172" d="100"/>
          <a:sy n="172" d="100"/>
        </p:scale>
        <p:origin x="1936" y="200"/>
      </p:cViewPr>
      <p:guideLst>
        <p:guide orient="horz" pos="2400"/>
        <p:guide pos="6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77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CE8F040-735A-874F-9FEE-8332FF6C53A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i="0">
                <a:latin typeface="Times New Roman" charset="0"/>
                <a:ea typeface="ＭＳ Ｐゴシック" charset="0"/>
                <a:cs typeface="+mn-cs"/>
              </a:defRPr>
            </a:lvl1pPr>
          </a:lstStyle>
          <a:p>
            <a:pPr>
              <a:defRPr/>
            </a:pPr>
            <a:endParaRPr lang="en-US"/>
          </a:p>
        </p:txBody>
      </p:sp>
      <p:sp>
        <p:nvSpPr>
          <p:cNvPr id="27651" name="Rectangle 3">
            <a:extLst>
              <a:ext uri="{FF2B5EF4-FFF2-40B4-BE49-F238E27FC236}">
                <a16:creationId xmlns:a16="http://schemas.microsoft.com/office/drawing/2014/main" id="{2099415D-5E7E-6F41-B8A0-E1AFEE6FE56C}"/>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latin typeface="Times New Roman" charset="0"/>
                <a:ea typeface="ＭＳ Ｐゴシック" charset="0"/>
                <a:cs typeface="+mn-cs"/>
              </a:defRPr>
            </a:lvl1pPr>
          </a:lstStyle>
          <a:p>
            <a:pPr>
              <a:defRPr/>
            </a:pPr>
            <a:endParaRPr lang="en-US"/>
          </a:p>
        </p:txBody>
      </p:sp>
      <p:sp>
        <p:nvSpPr>
          <p:cNvPr id="3076" name="Rectangle 4">
            <a:extLst>
              <a:ext uri="{FF2B5EF4-FFF2-40B4-BE49-F238E27FC236}">
                <a16:creationId xmlns:a16="http://schemas.microsoft.com/office/drawing/2014/main" id="{3264E3DC-2E20-EE49-8C29-19E77DB829D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a:extLst>
              <a:ext uri="{FF2B5EF4-FFF2-40B4-BE49-F238E27FC236}">
                <a16:creationId xmlns:a16="http://schemas.microsoft.com/office/drawing/2014/main" id="{1872A37B-E2A1-2748-8A0C-AC4EBA4B7F79}"/>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a:extLst>
              <a:ext uri="{FF2B5EF4-FFF2-40B4-BE49-F238E27FC236}">
                <a16:creationId xmlns:a16="http://schemas.microsoft.com/office/drawing/2014/main" id="{D5895259-F546-664B-8161-38F55EF6D277}"/>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i="0">
                <a:latin typeface="Times New Roman" charset="0"/>
                <a:ea typeface="ＭＳ Ｐゴシック" charset="0"/>
                <a:cs typeface="+mn-cs"/>
              </a:defRPr>
            </a:lvl1pPr>
          </a:lstStyle>
          <a:p>
            <a:pPr>
              <a:defRPr/>
            </a:pPr>
            <a:endParaRPr lang="en-US"/>
          </a:p>
        </p:txBody>
      </p:sp>
      <p:sp>
        <p:nvSpPr>
          <p:cNvPr id="27655" name="Rectangle 7">
            <a:extLst>
              <a:ext uri="{FF2B5EF4-FFF2-40B4-BE49-F238E27FC236}">
                <a16:creationId xmlns:a16="http://schemas.microsoft.com/office/drawing/2014/main" id="{C3650C2E-6679-E64B-8566-EAF92FA2703B}"/>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lvl1pPr>
          </a:lstStyle>
          <a:p>
            <a:fld id="{DA68337F-5FF9-D643-9B54-75114CB3422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a:extLst>
              <a:ext uri="{FF2B5EF4-FFF2-40B4-BE49-F238E27FC236}">
                <a16:creationId xmlns:a16="http://schemas.microsoft.com/office/drawing/2014/main" id="{0A8628E8-1526-9C46-8F0C-21702F583DBC}"/>
              </a:ext>
            </a:extLst>
          </p:cNvPr>
          <p:cNvSpPr>
            <a:spLocks noGrp="1" noRot="1" noChangeAspect="1" noChangeArrowheads="1" noTextEdit="1"/>
          </p:cNvSpPr>
          <p:nvPr>
            <p:ph type="sldImg"/>
          </p:nvPr>
        </p:nvSpPr>
        <p:spPr>
          <a:ln/>
        </p:spPr>
      </p:sp>
      <p:sp>
        <p:nvSpPr>
          <p:cNvPr id="5122" name="Notes Placeholder 2">
            <a:extLst>
              <a:ext uri="{FF2B5EF4-FFF2-40B4-BE49-F238E27FC236}">
                <a16:creationId xmlns:a16="http://schemas.microsoft.com/office/drawing/2014/main" id="{43D90E58-BB30-8448-95D7-2B3656BC72C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5123" name="Slide Number Placeholder 3">
            <a:extLst>
              <a:ext uri="{FF2B5EF4-FFF2-40B4-BE49-F238E27FC236}">
                <a16:creationId xmlns:a16="http://schemas.microsoft.com/office/drawing/2014/main" id="{AF6CDC78-D86F-8648-9F66-5D47C344F83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fld id="{5AAD0B1B-AB6C-C945-A213-1EB835B2A9A0}" type="slidenum">
              <a:rPr lang="en-US" altLang="en-US" sz="1200" i="0"/>
              <a:pPr/>
              <a:t>1</a:t>
            </a:fld>
            <a:endParaRPr lang="en-US" altLang="en-US" sz="1200" i="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E5408D3A-1B67-B245-983E-F4BE1C534F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pPr eaLnBrk="1" hangingPunct="1"/>
            <a:fld id="{87603C61-761E-7043-8FC4-1B771550BD77}" type="slidenum">
              <a:rPr lang="en-US" altLang="en-US" sz="1200" i="0">
                <a:latin typeface="Calibri" panose="020F0502020204030204" pitchFamily="34" charset="0"/>
                <a:cs typeface="Arial" panose="020B0604020202020204" pitchFamily="34" charset="0"/>
              </a:rPr>
              <a:pPr eaLnBrk="1" hangingPunct="1"/>
              <a:t>72</a:t>
            </a:fld>
            <a:endParaRPr lang="en-US" altLang="en-US" sz="1200" i="0">
              <a:latin typeface="Calibri" panose="020F0502020204030204" pitchFamily="34" charset="0"/>
              <a:cs typeface="Arial" panose="020B0604020202020204" pitchFamily="34" charset="0"/>
            </a:endParaRPr>
          </a:p>
        </p:txBody>
      </p:sp>
      <p:sp>
        <p:nvSpPr>
          <p:cNvPr id="80898" name="Rectangle 2">
            <a:extLst>
              <a:ext uri="{FF2B5EF4-FFF2-40B4-BE49-F238E27FC236}">
                <a16:creationId xmlns:a16="http://schemas.microsoft.com/office/drawing/2014/main" id="{89DCB02B-26A2-7146-8380-91D3966CB8E3}"/>
              </a:ext>
            </a:extLst>
          </p:cNvPr>
          <p:cNvSpPr>
            <a:spLocks noGrp="1" noRot="1" noChangeAspect="1" noChangeArrowheads="1" noTextEdit="1"/>
          </p:cNvSpPr>
          <p:nvPr>
            <p:ph type="sldImg"/>
          </p:nvPr>
        </p:nvSpPr>
        <p:spPr>
          <a:xfrm>
            <a:off x="1144588" y="685800"/>
            <a:ext cx="4570412" cy="3429000"/>
          </a:xfrm>
          <a:ln/>
        </p:spPr>
      </p:sp>
      <p:sp>
        <p:nvSpPr>
          <p:cNvPr id="80899" name="Rectangle 3">
            <a:extLst>
              <a:ext uri="{FF2B5EF4-FFF2-40B4-BE49-F238E27FC236}">
                <a16:creationId xmlns:a16="http://schemas.microsoft.com/office/drawing/2014/main" id="{4A595B84-14EA-1F4F-A779-EB503D3273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DBDD686-7CE5-3444-9801-494D93AFA5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pPr eaLnBrk="1" hangingPunct="1"/>
            <a:fld id="{EF2C52F4-BABD-7943-A9DD-3E4CEAD9BACA}" type="slidenum">
              <a:rPr lang="en-US" altLang="en-US" sz="1200" i="0">
                <a:latin typeface="Calibri" panose="020F0502020204030204" pitchFamily="34" charset="0"/>
                <a:cs typeface="Arial" panose="020B0604020202020204" pitchFamily="34" charset="0"/>
              </a:rPr>
              <a:pPr eaLnBrk="1" hangingPunct="1"/>
              <a:t>74</a:t>
            </a:fld>
            <a:endParaRPr lang="en-US" altLang="en-US" sz="1200" i="0">
              <a:latin typeface="Calibri" panose="020F0502020204030204" pitchFamily="34" charset="0"/>
              <a:cs typeface="Arial" panose="020B0604020202020204" pitchFamily="34" charset="0"/>
            </a:endParaRPr>
          </a:p>
        </p:txBody>
      </p:sp>
      <p:sp>
        <p:nvSpPr>
          <p:cNvPr id="83970" name="Rectangle 2">
            <a:extLst>
              <a:ext uri="{FF2B5EF4-FFF2-40B4-BE49-F238E27FC236}">
                <a16:creationId xmlns:a16="http://schemas.microsoft.com/office/drawing/2014/main" id="{D972838A-E488-8E48-9E11-7A21D5BEBB4D}"/>
              </a:ext>
            </a:extLst>
          </p:cNvPr>
          <p:cNvSpPr>
            <a:spLocks noGrp="1" noRot="1" noChangeAspect="1" noChangeArrowheads="1" noTextEdit="1"/>
          </p:cNvSpPr>
          <p:nvPr>
            <p:ph type="sldImg"/>
          </p:nvPr>
        </p:nvSpPr>
        <p:spPr>
          <a:xfrm>
            <a:off x="1144588" y="685800"/>
            <a:ext cx="4570412" cy="3429000"/>
          </a:xfrm>
          <a:ln/>
        </p:spPr>
      </p:sp>
      <p:sp>
        <p:nvSpPr>
          <p:cNvPr id="83971" name="Rectangle 3">
            <a:extLst>
              <a:ext uri="{FF2B5EF4-FFF2-40B4-BE49-F238E27FC236}">
                <a16:creationId xmlns:a16="http://schemas.microsoft.com/office/drawing/2014/main" id="{9608DDB3-82D6-B84F-A345-E48B8C3831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a:extLst>
              <a:ext uri="{FF2B5EF4-FFF2-40B4-BE49-F238E27FC236}">
                <a16:creationId xmlns:a16="http://schemas.microsoft.com/office/drawing/2014/main" id="{7A14BC9A-E72F-B946-8B29-084905F4E751}"/>
              </a:ext>
            </a:extLst>
          </p:cNvPr>
          <p:cNvSpPr>
            <a:spLocks noGrp="1" noRot="1" noChangeAspect="1" noChangeArrowheads="1" noTextEdit="1"/>
          </p:cNvSpPr>
          <p:nvPr>
            <p:ph type="sldImg"/>
          </p:nvPr>
        </p:nvSpPr>
        <p:spPr>
          <a:ln/>
        </p:spPr>
      </p:sp>
      <p:sp>
        <p:nvSpPr>
          <p:cNvPr id="86018" name="Notes Placeholder 2">
            <a:extLst>
              <a:ext uri="{FF2B5EF4-FFF2-40B4-BE49-F238E27FC236}">
                <a16:creationId xmlns:a16="http://schemas.microsoft.com/office/drawing/2014/main" id="{CB64FDCA-90EC-C643-8F71-A0DB3DA67E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86019" name="Slide Number Placeholder 3">
            <a:extLst>
              <a:ext uri="{FF2B5EF4-FFF2-40B4-BE49-F238E27FC236}">
                <a16:creationId xmlns:a16="http://schemas.microsoft.com/office/drawing/2014/main" id="{A0CE46C3-DB1C-3D40-83E2-D10D6465CE5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fld id="{778637C5-44A3-EF42-B3BC-205AB608FF7A}" type="slidenum">
              <a:rPr lang="en-US" altLang="en-US" sz="1200" i="0">
                <a:latin typeface="Times" pitchFamily="2" charset="0"/>
              </a:rPr>
              <a:pPr/>
              <a:t>75</a:t>
            </a:fld>
            <a:endParaRPr lang="en-US" altLang="en-US" sz="1200" i="0">
              <a:latin typeface="Time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a:extLst>
              <a:ext uri="{FF2B5EF4-FFF2-40B4-BE49-F238E27FC236}">
                <a16:creationId xmlns:a16="http://schemas.microsoft.com/office/drawing/2014/main" id="{24279533-70A5-C14F-BA6C-33908266B96E}"/>
              </a:ext>
            </a:extLst>
          </p:cNvPr>
          <p:cNvSpPr>
            <a:spLocks noGrp="1" noRot="1" noChangeAspect="1" noChangeArrowheads="1" noTextEdit="1"/>
          </p:cNvSpPr>
          <p:nvPr>
            <p:ph type="sldImg"/>
          </p:nvPr>
        </p:nvSpPr>
        <p:spPr>
          <a:ln/>
        </p:spPr>
      </p:sp>
      <p:sp>
        <p:nvSpPr>
          <p:cNvPr id="88066" name="Notes Placeholder 2">
            <a:extLst>
              <a:ext uri="{FF2B5EF4-FFF2-40B4-BE49-F238E27FC236}">
                <a16:creationId xmlns:a16="http://schemas.microsoft.com/office/drawing/2014/main" id="{66BE1220-35BB-B043-AEF3-079051FEF3E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88067" name="Slide Number Placeholder 3">
            <a:extLst>
              <a:ext uri="{FF2B5EF4-FFF2-40B4-BE49-F238E27FC236}">
                <a16:creationId xmlns:a16="http://schemas.microsoft.com/office/drawing/2014/main" id="{688F2E7C-9B81-BC4C-B079-EA7B296DE8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fld id="{E0EEE945-D247-6141-8A31-059FB6386927}" type="slidenum">
              <a:rPr lang="en-US" altLang="en-US" sz="1200" i="0">
                <a:latin typeface="Times" pitchFamily="2" charset="0"/>
              </a:rPr>
              <a:pPr/>
              <a:t>76</a:t>
            </a:fld>
            <a:endParaRPr lang="en-US" altLang="en-US" sz="1200" i="0">
              <a:latin typeface="Times"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A31BCAB2-2401-5147-AD80-285DB87164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pPr eaLnBrk="1" hangingPunct="1"/>
            <a:fld id="{19D65914-0446-CD40-BA41-BD3E69F6EC24}" type="slidenum">
              <a:rPr lang="en-US" altLang="en-US" sz="1200" i="0">
                <a:latin typeface="Calibri" panose="020F0502020204030204" pitchFamily="34" charset="0"/>
                <a:cs typeface="Arial" panose="020B0604020202020204" pitchFamily="34" charset="0"/>
              </a:rPr>
              <a:pPr eaLnBrk="1" hangingPunct="1"/>
              <a:t>77</a:t>
            </a:fld>
            <a:endParaRPr lang="en-US" altLang="en-US" sz="1200" i="0">
              <a:latin typeface="Calibri" panose="020F0502020204030204" pitchFamily="34" charset="0"/>
              <a:cs typeface="Arial" panose="020B0604020202020204" pitchFamily="34" charset="0"/>
            </a:endParaRPr>
          </a:p>
        </p:txBody>
      </p:sp>
      <p:sp>
        <p:nvSpPr>
          <p:cNvPr id="90114" name="Rectangle 2">
            <a:extLst>
              <a:ext uri="{FF2B5EF4-FFF2-40B4-BE49-F238E27FC236}">
                <a16:creationId xmlns:a16="http://schemas.microsoft.com/office/drawing/2014/main" id="{5162F7EE-B3E4-1546-BFB6-28C06D883BC5}"/>
              </a:ext>
            </a:extLst>
          </p:cNvPr>
          <p:cNvSpPr>
            <a:spLocks noGrp="1" noRot="1" noChangeAspect="1" noChangeArrowheads="1" noTextEdit="1"/>
          </p:cNvSpPr>
          <p:nvPr>
            <p:ph type="sldImg"/>
          </p:nvPr>
        </p:nvSpPr>
        <p:spPr>
          <a:xfrm>
            <a:off x="1144588" y="685800"/>
            <a:ext cx="4570412" cy="3429000"/>
          </a:xfrm>
          <a:ln/>
        </p:spPr>
      </p:sp>
      <p:sp>
        <p:nvSpPr>
          <p:cNvPr id="90115" name="Rectangle 3">
            <a:extLst>
              <a:ext uri="{FF2B5EF4-FFF2-40B4-BE49-F238E27FC236}">
                <a16:creationId xmlns:a16="http://schemas.microsoft.com/office/drawing/2014/main" id="{4F72230E-D5BF-B44A-B0DD-7797B9696A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a:extLst>
              <a:ext uri="{FF2B5EF4-FFF2-40B4-BE49-F238E27FC236}">
                <a16:creationId xmlns:a16="http://schemas.microsoft.com/office/drawing/2014/main" id="{DF153219-D123-5F47-8121-3587121D0A62}"/>
              </a:ext>
            </a:extLst>
          </p:cNvPr>
          <p:cNvSpPr>
            <a:spLocks noGrp="1" noRot="1" noChangeAspect="1" noChangeArrowheads="1" noTextEdit="1"/>
          </p:cNvSpPr>
          <p:nvPr>
            <p:ph type="sldImg"/>
          </p:nvPr>
        </p:nvSpPr>
        <p:spPr>
          <a:ln/>
        </p:spPr>
      </p:sp>
      <p:sp>
        <p:nvSpPr>
          <p:cNvPr id="94210" name="Notes Placeholder 2">
            <a:extLst>
              <a:ext uri="{FF2B5EF4-FFF2-40B4-BE49-F238E27FC236}">
                <a16:creationId xmlns:a16="http://schemas.microsoft.com/office/drawing/2014/main" id="{5F187F64-C607-084F-8D34-2E6914DAED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94211" name="Slide Number Placeholder 3">
            <a:extLst>
              <a:ext uri="{FF2B5EF4-FFF2-40B4-BE49-F238E27FC236}">
                <a16:creationId xmlns:a16="http://schemas.microsoft.com/office/drawing/2014/main" id="{FA173E30-7CA9-794D-BD45-EBD1F25E009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fld id="{109EFF68-5952-5A46-98E6-6E829DB18DFF}" type="slidenum">
              <a:rPr lang="en-US" altLang="en-US" sz="1200" i="0">
                <a:latin typeface="Times" pitchFamily="2" charset="0"/>
              </a:rPr>
              <a:pPr/>
              <a:t>80</a:t>
            </a:fld>
            <a:endParaRPr lang="en-US" altLang="en-US" sz="1200" i="0">
              <a:latin typeface="Time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B1FE632A-0953-AF47-809E-20B2AC10EE06}"/>
              </a:ext>
            </a:extLst>
          </p:cNvPr>
          <p:cNvSpPr>
            <a:spLocks noGrp="1" noRot="1" noChangeAspect="1" noChangeArrowheads="1" noTextEdit="1"/>
          </p:cNvSpPr>
          <p:nvPr>
            <p:ph type="sldImg"/>
          </p:nvPr>
        </p:nvSpPr>
        <p:spPr>
          <a:ln/>
        </p:spPr>
      </p:sp>
      <p:sp>
        <p:nvSpPr>
          <p:cNvPr id="96258" name="Notes Placeholder 2">
            <a:extLst>
              <a:ext uri="{FF2B5EF4-FFF2-40B4-BE49-F238E27FC236}">
                <a16:creationId xmlns:a16="http://schemas.microsoft.com/office/drawing/2014/main" id="{3AB0024C-9D1D-A541-B2E1-44A39E5AAF7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96259" name="Slide Number Placeholder 3">
            <a:extLst>
              <a:ext uri="{FF2B5EF4-FFF2-40B4-BE49-F238E27FC236}">
                <a16:creationId xmlns:a16="http://schemas.microsoft.com/office/drawing/2014/main" id="{631DC77D-8C28-CC4D-AD3F-B55E3E57E7C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fld id="{28815A1C-877C-0945-B8C7-0A7D5E6FE1D0}" type="slidenum">
              <a:rPr lang="en-US" altLang="en-US" sz="1200" i="0">
                <a:latin typeface="Times" pitchFamily="2" charset="0"/>
              </a:rPr>
              <a:pPr/>
              <a:t>81</a:t>
            </a:fld>
            <a:endParaRPr lang="en-US" altLang="en-US" sz="1200" i="0">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E0E313EE-8CE9-C643-9A64-96C75464A1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fld id="{DE2282C5-E3C8-3344-840E-F5564591056D}" type="slidenum">
              <a:rPr lang="en-US" altLang="en-US" sz="1200" i="0">
                <a:latin typeface="Times" pitchFamily="2" charset="0"/>
              </a:rPr>
              <a:pPr/>
              <a:t>82</a:t>
            </a:fld>
            <a:endParaRPr lang="en-US" altLang="en-US" sz="1200" i="0">
              <a:latin typeface="Times" pitchFamily="2" charset="0"/>
            </a:endParaRPr>
          </a:p>
        </p:txBody>
      </p:sp>
      <p:sp>
        <p:nvSpPr>
          <p:cNvPr id="98306" name="Rectangle 2">
            <a:extLst>
              <a:ext uri="{FF2B5EF4-FFF2-40B4-BE49-F238E27FC236}">
                <a16:creationId xmlns:a16="http://schemas.microsoft.com/office/drawing/2014/main" id="{D4430A88-EAF4-DB4F-9E2F-5D9D1CF3FF41}"/>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3E8A38A1-5F2B-C44F-9166-0544EDBD34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The phenomena at the coarsest scale are related to the fact that a Gaussian is a fairly poor low-pass </a:t>
            </a:r>
          </a:p>
          <a:p>
            <a:r>
              <a:rPr lang="en-US" altLang="en-US">
                <a:ea typeface="ＭＳ Ｐゴシック" panose="020B0600070205080204" pitchFamily="34" charset="-128"/>
              </a:rPr>
              <a:t>filter.  If the sigma is big, then the reconstruction error will be smaller (because the function is flatter</a:t>
            </a:r>
          </a:p>
          <a:p>
            <a:r>
              <a:rPr lang="en-US" altLang="en-US">
                <a:ea typeface="ＭＳ Ｐゴシック" panose="020B0600070205080204" pitchFamily="34" charset="-128"/>
              </a:rPr>
              <a:t>in the relevant region of FT space), but aliasing will be larger, because it doesn’t die off quickly enough.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FCB94317-A656-4847-92A9-11B4D0F37A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pPr eaLnBrk="1" hangingPunct="1"/>
            <a:fld id="{63B4E346-D501-864C-B627-F70C48C15786}" type="slidenum">
              <a:rPr lang="en-US" altLang="en-US" sz="1200" i="0">
                <a:solidFill>
                  <a:srgbClr val="000000"/>
                </a:solidFill>
                <a:latin typeface="Calibri" panose="020F0502020204030204" pitchFamily="34" charset="0"/>
                <a:cs typeface="Arial" panose="020B0604020202020204" pitchFamily="34" charset="0"/>
              </a:rPr>
              <a:pPr eaLnBrk="1" hangingPunct="1"/>
              <a:t>86</a:t>
            </a:fld>
            <a:endParaRPr lang="en-US" altLang="en-US" sz="1200" i="0">
              <a:solidFill>
                <a:srgbClr val="000000"/>
              </a:solidFill>
              <a:latin typeface="Calibri" panose="020F0502020204030204" pitchFamily="34" charset="0"/>
              <a:cs typeface="Arial" panose="020B0604020202020204" pitchFamily="34" charset="0"/>
            </a:endParaRPr>
          </a:p>
        </p:txBody>
      </p:sp>
      <p:sp>
        <p:nvSpPr>
          <p:cNvPr id="103426" name="Rectangle 2">
            <a:extLst>
              <a:ext uri="{FF2B5EF4-FFF2-40B4-BE49-F238E27FC236}">
                <a16:creationId xmlns:a16="http://schemas.microsoft.com/office/drawing/2014/main" id="{04136DE6-A41E-F94B-88E5-F68E371808BA}"/>
              </a:ext>
            </a:extLst>
          </p:cNvPr>
          <p:cNvSpPr>
            <a:spLocks noGrp="1" noRot="1" noChangeAspect="1" noChangeArrowheads="1" noTextEdit="1"/>
          </p:cNvSpPr>
          <p:nvPr>
            <p:ph type="sldImg"/>
          </p:nvPr>
        </p:nvSpPr>
        <p:spPr>
          <a:xfrm>
            <a:off x="1141413" y="685800"/>
            <a:ext cx="4573587" cy="3430588"/>
          </a:xfrm>
          <a:ln/>
        </p:spPr>
      </p:sp>
      <p:sp>
        <p:nvSpPr>
          <p:cNvPr id="103427" name="Rectangle 3">
            <a:extLst>
              <a:ext uri="{FF2B5EF4-FFF2-40B4-BE49-F238E27FC236}">
                <a16:creationId xmlns:a16="http://schemas.microsoft.com/office/drawing/2014/main" id="{0F31F225-3622-744D-B6E3-546BACDD4B06}"/>
              </a:ext>
            </a:extLst>
          </p:cNvPr>
          <p:cNvSpPr>
            <a:spLocks noGrp="1" noChangeArrowheads="1"/>
          </p:cNvSpPr>
          <p:nvPr>
            <p:ph type="body" idx="1"/>
          </p:nvPr>
        </p:nvSpPr>
        <p:spPr>
          <a:xfrm>
            <a:off x="917575" y="4344988"/>
            <a:ext cx="502285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060" tIns="42029" rIns="84060" bIns="42029"/>
          <a:lstStyle/>
          <a:p>
            <a:pPr eaLnBrk="1" hangingPunct="1"/>
            <a:endParaRPr lang="en-GB" altLang="en-US">
              <a:ea typeface="ＭＳ Ｐゴシック"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0224F1C4-337E-6B45-A771-DF9E194C5F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a:extLst>
              <a:ext uri="{FF2B5EF4-FFF2-40B4-BE49-F238E27FC236}">
                <a16:creationId xmlns:a16="http://schemas.microsoft.com/office/drawing/2014/main" id="{6F96B76E-C8E0-7146-8098-6AB911D058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9219" name="Slide Number Placeholder 3">
            <a:extLst>
              <a:ext uri="{FF2B5EF4-FFF2-40B4-BE49-F238E27FC236}">
                <a16:creationId xmlns:a16="http://schemas.microsoft.com/office/drawing/2014/main" id="{C3784A04-CF30-624E-A378-BC5516D988C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AC01569-C3E6-1B4E-818F-1E50023EBBE2}" type="slidenum">
              <a:rPr lang="en-US" altLang="en-US"/>
              <a:pPr>
                <a:spcBef>
                  <a:spcPct val="0"/>
                </a:spcBef>
              </a:pPr>
              <a:t>88</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8A546E35-57F2-E744-B0F0-CCBB18CB6F0E}"/>
              </a:ext>
            </a:extLst>
          </p:cNvPr>
          <p:cNvSpPr>
            <a:spLocks noGrp="1" noRot="1" noChangeAspect="1" noChangeArrowheads="1" noTextEdit="1"/>
          </p:cNvSpPr>
          <p:nvPr>
            <p:ph type="sldImg"/>
          </p:nvPr>
        </p:nvSpPr>
        <p:spPr>
          <a:ln/>
        </p:spPr>
      </p:sp>
      <p:sp>
        <p:nvSpPr>
          <p:cNvPr id="7170" name="Notes Placeholder 2">
            <a:extLst>
              <a:ext uri="{FF2B5EF4-FFF2-40B4-BE49-F238E27FC236}">
                <a16:creationId xmlns:a16="http://schemas.microsoft.com/office/drawing/2014/main" id="{D61FCF41-F4E1-2645-9A3E-7E8234A4F0C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7171" name="Slide Number Placeholder 3">
            <a:extLst>
              <a:ext uri="{FF2B5EF4-FFF2-40B4-BE49-F238E27FC236}">
                <a16:creationId xmlns:a16="http://schemas.microsoft.com/office/drawing/2014/main" id="{91A98499-258E-8149-AFD9-904DF443ACC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fld id="{499C189A-337D-484C-8271-3CB832B70DDF}" type="slidenum">
              <a:rPr lang="en-US" altLang="en-US" sz="1200" i="0"/>
              <a:pPr/>
              <a:t>2</a:t>
            </a:fld>
            <a:endParaRPr lang="en-US" altLang="en-US" sz="1200" i="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0224F1C4-337E-6B45-A771-DF9E194C5F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a:extLst>
              <a:ext uri="{FF2B5EF4-FFF2-40B4-BE49-F238E27FC236}">
                <a16:creationId xmlns:a16="http://schemas.microsoft.com/office/drawing/2014/main" id="{6F96B76E-C8E0-7146-8098-6AB911D058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9219" name="Slide Number Placeholder 3">
            <a:extLst>
              <a:ext uri="{FF2B5EF4-FFF2-40B4-BE49-F238E27FC236}">
                <a16:creationId xmlns:a16="http://schemas.microsoft.com/office/drawing/2014/main" id="{C3784A04-CF30-624E-A378-BC5516D988C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AC01569-C3E6-1B4E-818F-1E50023EBBE2}" type="slidenum">
              <a:rPr lang="en-US" altLang="en-US"/>
              <a:pPr>
                <a:spcBef>
                  <a:spcPct val="0"/>
                </a:spcBef>
              </a:pPr>
              <a:t>91</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3C65FD30-BA72-514E-A4EF-6FC9AA60A0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F695005-CFC4-0641-B293-7028AE6458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1 - D</a:t>
            </a:r>
          </a:p>
          <a:p>
            <a:r>
              <a:rPr lang="en-US" altLang="en-US">
                <a:ea typeface="ＭＳ Ｐゴシック" panose="020B0600070205080204" pitchFamily="34" charset="-128"/>
              </a:rPr>
              <a:t>2 – B</a:t>
            </a:r>
          </a:p>
          <a:p>
            <a:r>
              <a:rPr lang="en-US" altLang="en-US">
                <a:ea typeface="ＭＳ Ｐゴシック" panose="020B0600070205080204" pitchFamily="34" charset="-128"/>
              </a:rPr>
              <a:t>3 – A</a:t>
            </a:r>
          </a:p>
          <a:p>
            <a:r>
              <a:rPr lang="en-US" altLang="en-US">
                <a:ea typeface="ＭＳ Ｐゴシック" panose="020B0600070205080204" pitchFamily="34" charset="-128"/>
              </a:rPr>
              <a:t>4 - E</a:t>
            </a:r>
          </a:p>
          <a:p>
            <a:r>
              <a:rPr lang="en-US" altLang="en-US">
                <a:ea typeface="ＭＳ Ｐゴシック" panose="020B0600070205080204" pitchFamily="34" charset="-128"/>
              </a:rPr>
              <a:t>5 - C</a:t>
            </a:r>
          </a:p>
        </p:txBody>
      </p:sp>
      <p:sp>
        <p:nvSpPr>
          <p:cNvPr id="15363" name="Slide Number Placeholder 3">
            <a:extLst>
              <a:ext uri="{FF2B5EF4-FFF2-40B4-BE49-F238E27FC236}">
                <a16:creationId xmlns:a16="http://schemas.microsoft.com/office/drawing/2014/main" id="{E65AC576-CFA1-8B4E-9942-610F44012B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431E319-5705-E64B-83F1-11E7168146A2}" type="slidenum">
              <a:rPr lang="en-US" altLang="en-US"/>
              <a:pPr>
                <a:spcBef>
                  <a:spcPct val="0"/>
                </a:spcBef>
              </a:pPr>
              <a:t>96</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74F05644-B0E6-0244-8B39-B0E1E626C40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C97F34CB-421E-364B-85B2-A4229075BA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Times New Roman" panose="02020603050405020304" pitchFamily="18" charset="0"/>
                <a:ea typeface="ＭＳ Ｐゴシック" panose="020B0600070205080204" pitchFamily="34" charset="-128"/>
              </a:rPr>
              <a:t>1 - D</a:t>
            </a:r>
          </a:p>
          <a:p>
            <a:r>
              <a:rPr lang="en-US" altLang="en-US">
                <a:latin typeface="Times New Roman" panose="02020603050405020304" pitchFamily="18" charset="0"/>
                <a:ea typeface="ＭＳ Ｐゴシック" panose="020B0600070205080204" pitchFamily="34" charset="-128"/>
              </a:rPr>
              <a:t>2 – B</a:t>
            </a:r>
          </a:p>
          <a:p>
            <a:r>
              <a:rPr lang="en-US" altLang="en-US">
                <a:latin typeface="Times New Roman" panose="02020603050405020304" pitchFamily="18" charset="0"/>
                <a:ea typeface="ＭＳ Ｐゴシック" panose="020B0600070205080204" pitchFamily="34" charset="-128"/>
              </a:rPr>
              <a:t>3 – A</a:t>
            </a:r>
          </a:p>
          <a:p>
            <a:r>
              <a:rPr lang="en-US" altLang="en-US">
                <a:latin typeface="Times New Roman" panose="02020603050405020304" pitchFamily="18" charset="0"/>
                <a:ea typeface="ＭＳ Ｐゴシック" panose="020B0600070205080204" pitchFamily="34" charset="-128"/>
              </a:rPr>
              <a:t>4 - E</a:t>
            </a:r>
          </a:p>
          <a:p>
            <a:r>
              <a:rPr lang="en-US" altLang="en-US">
                <a:latin typeface="Times New Roman" panose="02020603050405020304" pitchFamily="18" charset="0"/>
                <a:ea typeface="ＭＳ Ｐゴシック" panose="020B0600070205080204" pitchFamily="34" charset="-128"/>
              </a:rPr>
              <a:t>5 - C</a:t>
            </a:r>
          </a:p>
          <a:p>
            <a:endParaRPr lang="en-US" altLang="en-US">
              <a:latin typeface="Times New Roman" panose="02020603050405020304" pitchFamily="18" charset="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82DD5A6D-1F40-294A-A19F-5A358B33D65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0142B6F4-4043-E242-8D0D-ECAA1EF1C1E7}" type="slidenum">
              <a:rPr lang="en-US" altLang="en-US">
                <a:latin typeface="Times New Roman" panose="02020603050405020304" pitchFamily="18" charset="0"/>
              </a:rPr>
              <a:pPr>
                <a:spcBef>
                  <a:spcPct val="0"/>
                </a:spcBef>
              </a:pPr>
              <a:t>97</a:t>
            </a:fld>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CF075DCC-32B6-2045-9DE4-381465A1B324}"/>
              </a:ext>
            </a:extLst>
          </p:cNvPr>
          <p:cNvSpPr>
            <a:spLocks noGrp="1" noRot="1" noChangeAspect="1" noChangeArrowheads="1" noTextEdit="1"/>
          </p:cNvSpPr>
          <p:nvPr>
            <p:ph type="sldImg"/>
          </p:nvPr>
        </p:nvSpPr>
        <p:spPr>
          <a:ln/>
        </p:spPr>
      </p:sp>
      <p:sp>
        <p:nvSpPr>
          <p:cNvPr id="9218" name="Notes Placeholder 2">
            <a:extLst>
              <a:ext uri="{FF2B5EF4-FFF2-40B4-BE49-F238E27FC236}">
                <a16:creationId xmlns:a16="http://schemas.microsoft.com/office/drawing/2014/main" id="{4089672B-CC8B-9146-964B-9F816B1786E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Things we can’t understand without thinking in frequency</a:t>
            </a:r>
          </a:p>
        </p:txBody>
      </p:sp>
      <p:sp>
        <p:nvSpPr>
          <p:cNvPr id="9219" name="Slide Number Placeholder 3">
            <a:extLst>
              <a:ext uri="{FF2B5EF4-FFF2-40B4-BE49-F238E27FC236}">
                <a16:creationId xmlns:a16="http://schemas.microsoft.com/office/drawing/2014/main" id="{1E7A4B58-C318-4B45-8F92-AE2C180A97E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pPr eaLnBrk="1" hangingPunct="1"/>
            <a:fld id="{AEA50790-F3D8-2746-BED0-C3C368A067A6}" type="slidenum">
              <a:rPr lang="en-US" altLang="en-US" sz="1200" i="0">
                <a:latin typeface="Calibri" panose="020F0502020204030204" pitchFamily="34" charset="0"/>
                <a:cs typeface="Arial" panose="020B0604020202020204" pitchFamily="34" charset="0"/>
              </a:rPr>
              <a:pPr eaLnBrk="1" hangingPunct="1"/>
              <a:t>3</a:t>
            </a:fld>
            <a:endParaRPr lang="en-US" altLang="en-US" sz="1200" i="0">
              <a:latin typeface="Calibri" panose="020F050202020403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a:extLst>
              <a:ext uri="{FF2B5EF4-FFF2-40B4-BE49-F238E27FC236}">
                <a16:creationId xmlns:a16="http://schemas.microsoft.com/office/drawing/2014/main" id="{36F4222A-3F38-3E48-AE49-F1FBEF22438C}"/>
              </a:ext>
            </a:extLst>
          </p:cNvPr>
          <p:cNvSpPr>
            <a:spLocks noGrp="1" noRot="1" noChangeAspect="1" noChangeArrowheads="1" noTextEdit="1"/>
          </p:cNvSpPr>
          <p:nvPr>
            <p:ph type="sldImg"/>
          </p:nvPr>
        </p:nvSpPr>
        <p:spPr>
          <a:ln/>
        </p:spPr>
      </p:sp>
      <p:sp>
        <p:nvSpPr>
          <p:cNvPr id="11266" name="Notes Placeholder 2">
            <a:extLst>
              <a:ext uri="{FF2B5EF4-FFF2-40B4-BE49-F238E27FC236}">
                <a16:creationId xmlns:a16="http://schemas.microsoft.com/office/drawing/2014/main" id="{615B2366-6453-6D49-8E24-0AEF5174E5F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
        <p:nvSpPr>
          <p:cNvPr id="11267" name="Slide Number Placeholder 3">
            <a:extLst>
              <a:ext uri="{FF2B5EF4-FFF2-40B4-BE49-F238E27FC236}">
                <a16:creationId xmlns:a16="http://schemas.microsoft.com/office/drawing/2014/main" id="{881AD3F6-D19A-CB47-B905-BF033AC1AD5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pPr eaLnBrk="1" hangingPunct="1"/>
            <a:fld id="{5D69D559-EB8C-184C-B003-D26B34C8BDF1}" type="slidenum">
              <a:rPr lang="en-US" altLang="en-US" sz="1200" i="0">
                <a:latin typeface="Calibri" panose="020F0502020204030204" pitchFamily="34" charset="0"/>
                <a:cs typeface="Arial" panose="020B0604020202020204" pitchFamily="34" charset="0"/>
              </a:rPr>
              <a:pPr eaLnBrk="1" hangingPunct="1"/>
              <a:t>4</a:t>
            </a:fld>
            <a:endParaRPr lang="en-US" altLang="en-US" sz="1200" i="0">
              <a:latin typeface="Calibri" panose="020F050202020403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68337F-5FF9-D643-9B54-75114CB3422C}" type="slidenum">
              <a:rPr lang="en-US" altLang="en-US" smtClean="0"/>
              <a:pPr/>
              <a:t>12</a:t>
            </a:fld>
            <a:endParaRPr lang="en-US" altLang="en-US"/>
          </a:p>
        </p:txBody>
      </p:sp>
    </p:spTree>
    <p:extLst>
      <p:ext uri="{BB962C8B-B14F-4D97-AF65-F5344CB8AC3E}">
        <p14:creationId xmlns:p14="http://schemas.microsoft.com/office/powerpoint/2010/main" val="355866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31B4634B-9D82-7F45-B1F8-2C01B623F7E8}"/>
              </a:ext>
            </a:extLst>
          </p:cNvPr>
          <p:cNvSpPr>
            <a:spLocks noGrp="1" noRot="1" noChangeAspect="1" noChangeArrowheads="1" noTextEdit="1"/>
          </p:cNvSpPr>
          <p:nvPr>
            <p:ph type="sldImg"/>
          </p:nvPr>
        </p:nvSpPr>
        <p:spPr>
          <a:ln/>
        </p:spPr>
      </p:sp>
      <p:sp>
        <p:nvSpPr>
          <p:cNvPr id="61442" name="Notes Placeholder 2">
            <a:extLst>
              <a:ext uri="{FF2B5EF4-FFF2-40B4-BE49-F238E27FC236}">
                <a16:creationId xmlns:a16="http://schemas.microsoft.com/office/drawing/2014/main" id="{A87EF634-B85D-CF48-9627-4541957FE2B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Things we can’t understand without thinking in frequency</a:t>
            </a:r>
          </a:p>
        </p:txBody>
      </p:sp>
      <p:sp>
        <p:nvSpPr>
          <p:cNvPr id="61443" name="Slide Number Placeholder 3">
            <a:extLst>
              <a:ext uri="{FF2B5EF4-FFF2-40B4-BE49-F238E27FC236}">
                <a16:creationId xmlns:a16="http://schemas.microsoft.com/office/drawing/2014/main" id="{14367743-BFBB-2245-B288-9A92DD6A5F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pPr eaLnBrk="1" hangingPunct="1"/>
            <a:fld id="{32334289-A010-B849-A955-52AA5D217996}" type="slidenum">
              <a:rPr lang="en-US" altLang="en-US" sz="1200" i="0">
                <a:latin typeface="Calibri" panose="020F0502020204030204" pitchFamily="34" charset="0"/>
                <a:cs typeface="Arial" panose="020B0604020202020204" pitchFamily="34" charset="0"/>
              </a:rPr>
              <a:pPr eaLnBrk="1" hangingPunct="1"/>
              <a:t>57</a:t>
            </a:fld>
            <a:endParaRPr lang="en-US" altLang="en-US" sz="1200" i="0">
              <a:latin typeface="Calibri" panose="020F050202020403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6A23E9FE-CB1A-6B45-AEE9-B6484B706AF3}"/>
              </a:ext>
            </a:extLst>
          </p:cNvPr>
          <p:cNvSpPr>
            <a:spLocks noGrp="1" noRot="1" noChangeAspect="1" noChangeArrowheads="1" noTextEdit="1"/>
          </p:cNvSpPr>
          <p:nvPr>
            <p:ph type="sldImg"/>
          </p:nvPr>
        </p:nvSpPr>
        <p:spPr>
          <a:ln/>
        </p:spPr>
      </p:sp>
      <p:sp>
        <p:nvSpPr>
          <p:cNvPr id="71682" name="Notes Placeholder 2">
            <a:extLst>
              <a:ext uri="{FF2B5EF4-FFF2-40B4-BE49-F238E27FC236}">
                <a16:creationId xmlns:a16="http://schemas.microsoft.com/office/drawing/2014/main" id="{675EC426-63DF-E840-A737-A72290B8ADA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ea typeface="ＭＳ Ｐゴシック" panose="020B0600070205080204" pitchFamily="34" charset="-128"/>
            </a:endParaRPr>
          </a:p>
        </p:txBody>
      </p:sp>
      <p:sp>
        <p:nvSpPr>
          <p:cNvPr id="71683" name="Slide Number Placeholder 3">
            <a:extLst>
              <a:ext uri="{FF2B5EF4-FFF2-40B4-BE49-F238E27FC236}">
                <a16:creationId xmlns:a16="http://schemas.microsoft.com/office/drawing/2014/main" id="{3D180E14-9AC2-4C4E-A6DD-9C892F5FF1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pPr eaLnBrk="1" hangingPunct="1"/>
            <a:fld id="{5593ECFC-5C83-8842-9440-9A06464CB6A3}" type="slidenum">
              <a:rPr lang="en-US" altLang="en-US" sz="1200" i="0">
                <a:latin typeface="Calibri" panose="020F0502020204030204" pitchFamily="34" charset="0"/>
                <a:cs typeface="Arial" panose="020B0604020202020204" pitchFamily="34" charset="0"/>
              </a:rPr>
              <a:pPr eaLnBrk="1" hangingPunct="1"/>
              <a:t>66</a:t>
            </a:fld>
            <a:endParaRPr lang="en-US" altLang="en-US" sz="1200" i="0">
              <a:latin typeface="Calibri" panose="020F050202020403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4154B20E-201C-114B-AE9A-028B5A4C79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pPr eaLnBrk="1" hangingPunct="1"/>
            <a:fld id="{AD9A0FD6-6445-364A-9E79-27975BEC6594}" type="slidenum">
              <a:rPr lang="en-US" altLang="en-US" sz="1200" i="0">
                <a:latin typeface="Calibri" panose="020F0502020204030204" pitchFamily="34" charset="0"/>
                <a:cs typeface="Arial" panose="020B0604020202020204" pitchFamily="34" charset="0"/>
              </a:rPr>
              <a:pPr eaLnBrk="1" hangingPunct="1"/>
              <a:t>70</a:t>
            </a:fld>
            <a:endParaRPr lang="en-US" altLang="en-US" sz="1200" i="0">
              <a:latin typeface="Calibri" panose="020F0502020204030204" pitchFamily="34" charset="0"/>
              <a:cs typeface="Arial" panose="020B0604020202020204" pitchFamily="34" charset="0"/>
            </a:endParaRPr>
          </a:p>
        </p:txBody>
      </p:sp>
      <p:sp>
        <p:nvSpPr>
          <p:cNvPr id="76802" name="Rectangle 2">
            <a:extLst>
              <a:ext uri="{FF2B5EF4-FFF2-40B4-BE49-F238E27FC236}">
                <a16:creationId xmlns:a16="http://schemas.microsoft.com/office/drawing/2014/main" id="{D633D1B9-71EF-BC44-BADA-B69987042F3C}"/>
              </a:ext>
            </a:extLst>
          </p:cNvPr>
          <p:cNvSpPr>
            <a:spLocks noGrp="1" noRot="1" noChangeAspect="1" noChangeArrowheads="1" noTextEdit="1"/>
          </p:cNvSpPr>
          <p:nvPr>
            <p:ph type="sldImg"/>
          </p:nvPr>
        </p:nvSpPr>
        <p:spPr>
          <a:xfrm>
            <a:off x="1144588" y="685800"/>
            <a:ext cx="4570412" cy="3429000"/>
          </a:xfrm>
          <a:ln/>
        </p:spPr>
      </p:sp>
      <p:sp>
        <p:nvSpPr>
          <p:cNvPr id="76803" name="Rectangle 3">
            <a:extLst>
              <a:ext uri="{FF2B5EF4-FFF2-40B4-BE49-F238E27FC236}">
                <a16:creationId xmlns:a16="http://schemas.microsoft.com/office/drawing/2014/main" id="{45F2DC6C-69E7-5943-941F-0EFF037E88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en-US">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6BF0627F-07B1-944E-9D16-B93BA9B4FE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i="1">
                <a:solidFill>
                  <a:schemeClr val="tx1"/>
                </a:solidFill>
                <a:latin typeface="Times New Roman" panose="02020603050405020304" pitchFamily="18" charset="0"/>
                <a:ea typeface="ＭＳ Ｐゴシック" panose="020B0600070205080204" pitchFamily="34" charset="-128"/>
              </a:defRPr>
            </a:lvl1pPr>
            <a:lvl2pPr marL="742950" indent="-285750">
              <a:defRPr sz="2400" i="1">
                <a:solidFill>
                  <a:schemeClr val="tx1"/>
                </a:solidFill>
                <a:latin typeface="Times New Roman" panose="02020603050405020304" pitchFamily="18" charset="0"/>
                <a:ea typeface="ＭＳ Ｐゴシック" panose="020B0600070205080204" pitchFamily="34" charset="-128"/>
              </a:defRPr>
            </a:lvl2pPr>
            <a:lvl3pPr marL="1143000" indent="-228600">
              <a:defRPr sz="2400" i="1">
                <a:solidFill>
                  <a:schemeClr val="tx1"/>
                </a:solidFill>
                <a:latin typeface="Times New Roman" panose="02020603050405020304" pitchFamily="18" charset="0"/>
                <a:ea typeface="ＭＳ Ｐゴシック" panose="020B0600070205080204" pitchFamily="34" charset="-128"/>
              </a:defRPr>
            </a:lvl3pPr>
            <a:lvl4pPr marL="1600200" indent="-228600">
              <a:defRPr sz="2400" i="1">
                <a:solidFill>
                  <a:schemeClr val="tx1"/>
                </a:solidFill>
                <a:latin typeface="Times New Roman" panose="02020603050405020304" pitchFamily="18" charset="0"/>
                <a:ea typeface="ＭＳ Ｐゴシック" panose="020B0600070205080204" pitchFamily="34" charset="-128"/>
              </a:defRPr>
            </a:lvl4pPr>
            <a:lvl5pPr marL="2057400" indent="-228600">
              <a:defRPr sz="2400" i="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Times New Roman" panose="02020603050405020304" pitchFamily="18" charset="0"/>
                <a:ea typeface="ＭＳ Ｐゴシック" panose="020B0600070205080204" pitchFamily="34" charset="-128"/>
              </a:defRPr>
            </a:lvl9pPr>
          </a:lstStyle>
          <a:p>
            <a:pPr eaLnBrk="1" hangingPunct="1"/>
            <a:fld id="{238BB313-4CBA-3442-A0E8-3CC5ACCCF53E}" type="slidenum">
              <a:rPr lang="en-US" altLang="en-US" sz="1200" i="0">
                <a:latin typeface="Calibri" panose="020F0502020204030204" pitchFamily="34" charset="0"/>
                <a:cs typeface="Arial" panose="020B0604020202020204" pitchFamily="34" charset="0"/>
              </a:rPr>
              <a:pPr eaLnBrk="1" hangingPunct="1"/>
              <a:t>71</a:t>
            </a:fld>
            <a:endParaRPr lang="en-US" altLang="en-US" sz="1200" i="0">
              <a:latin typeface="Calibri" panose="020F0502020204030204" pitchFamily="34" charset="0"/>
              <a:cs typeface="Arial" panose="020B0604020202020204" pitchFamily="34" charset="0"/>
            </a:endParaRPr>
          </a:p>
        </p:txBody>
      </p:sp>
      <p:sp>
        <p:nvSpPr>
          <p:cNvPr id="78850" name="Rectangle 2">
            <a:extLst>
              <a:ext uri="{FF2B5EF4-FFF2-40B4-BE49-F238E27FC236}">
                <a16:creationId xmlns:a16="http://schemas.microsoft.com/office/drawing/2014/main" id="{75E397E8-E0FF-D643-BB8E-15758A1816FC}"/>
              </a:ext>
            </a:extLst>
          </p:cNvPr>
          <p:cNvSpPr>
            <a:spLocks noGrp="1" noRot="1" noChangeAspect="1" noChangeArrowheads="1" noTextEdit="1"/>
          </p:cNvSpPr>
          <p:nvPr>
            <p:ph type="sldImg"/>
          </p:nvPr>
        </p:nvSpPr>
        <p:spPr>
          <a:xfrm>
            <a:off x="1144588" y="685800"/>
            <a:ext cx="4570412" cy="3429000"/>
          </a:xfrm>
          <a:ln/>
        </p:spPr>
      </p:sp>
      <p:sp>
        <p:nvSpPr>
          <p:cNvPr id="78851" name="Rectangle 3">
            <a:extLst>
              <a:ext uri="{FF2B5EF4-FFF2-40B4-BE49-F238E27FC236}">
                <a16:creationId xmlns:a16="http://schemas.microsoft.com/office/drawing/2014/main" id="{CBDC5766-0105-1545-A06D-8146799B50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en-US">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Tree>
    <p:extLst>
      <p:ext uri="{BB962C8B-B14F-4D97-AF65-F5344CB8AC3E}">
        <p14:creationId xmlns:p14="http://schemas.microsoft.com/office/powerpoint/2010/main" val="2000239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29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671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566EAD-738F-4F4C-87F4-3F0FD2B60EE5}"/>
              </a:ext>
            </a:extLst>
          </p:cNvPr>
          <p:cNvSpPr>
            <a:spLocks noGrp="1" noChangeArrowheads="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mn-cs"/>
              </a:defRPr>
            </a:lvl1pPr>
          </a:lstStyle>
          <a:p>
            <a:pPr>
              <a:defRPr/>
            </a:pPr>
            <a:endParaRPr lang="en-US"/>
          </a:p>
        </p:txBody>
      </p:sp>
      <p:sp>
        <p:nvSpPr>
          <p:cNvPr id="6" name="Footer Placeholder 5">
            <a:extLst>
              <a:ext uri="{FF2B5EF4-FFF2-40B4-BE49-F238E27FC236}">
                <a16:creationId xmlns:a16="http://schemas.microsoft.com/office/drawing/2014/main" id="{27F07C0A-1391-1F40-834E-74967435B3D4}"/>
              </a:ext>
            </a:extLst>
          </p:cNvPr>
          <p:cNvSpPr>
            <a:spLocks noGrp="1" noChangeArrowheads="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Times New Roman" charset="0"/>
                <a:ea typeface="ＭＳ Ｐゴシック" charset="0"/>
                <a:cs typeface="+mn-cs"/>
              </a:defRPr>
            </a:lvl1pPr>
          </a:lstStyle>
          <a:p>
            <a:pPr>
              <a:defRPr/>
            </a:pPr>
            <a:endParaRPr lang="en-US"/>
          </a:p>
        </p:txBody>
      </p:sp>
      <p:sp>
        <p:nvSpPr>
          <p:cNvPr id="7" name="Slide Number Placeholder 6">
            <a:extLst>
              <a:ext uri="{FF2B5EF4-FFF2-40B4-BE49-F238E27FC236}">
                <a16:creationId xmlns:a16="http://schemas.microsoft.com/office/drawing/2014/main" id="{A915E00C-360E-114E-B679-BE92AE9FF60D}"/>
              </a:ext>
            </a:extLst>
          </p:cNvPr>
          <p:cNvSpPr>
            <a:spLocks noGrp="1" noChangeArrowheads="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16C8B5CF-BCCE-FF43-807F-EB230039CB68}" type="slidenum">
              <a:rPr lang="en-US" altLang="en-US"/>
              <a:pPr/>
              <a:t>‹#›</a:t>
            </a:fld>
            <a:endParaRPr lang="en-US" altLang="en-US"/>
          </a:p>
        </p:txBody>
      </p:sp>
    </p:spTree>
    <p:extLst>
      <p:ext uri="{BB962C8B-B14F-4D97-AF65-F5344CB8AC3E}">
        <p14:creationId xmlns:p14="http://schemas.microsoft.com/office/powerpoint/2010/main" val="1047680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 3"/>
          <p:cNvSpPr>
            <a:spLocks noGrp="1"/>
          </p:cNvSpPr>
          <p:nvPr>
            <p:ph sz="quarter" idx="2"/>
          </p:nvPr>
        </p:nvSpPr>
        <p:spPr>
          <a:xfrm>
            <a:off x="4648200" y="1600200"/>
            <a:ext cx="40386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 4"/>
          <p:cNvSpPr>
            <a:spLocks noGrp="1"/>
          </p:cNvSpPr>
          <p:nvPr>
            <p:ph sz="quarter" idx="3"/>
          </p:nvPr>
        </p:nvSpPr>
        <p:spPr>
          <a:xfrm>
            <a:off x="4648200" y="3938588"/>
            <a:ext cx="40386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194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59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52489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175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084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038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027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1183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59680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D5CE167-7C57-8545-99B2-0742A567907F}"/>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1005DC8-07D4-994E-904F-A88F3D6395D3}"/>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002"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3" r:id="rId12"/>
    <p:sldLayoutId id="2147484001" r:id="rId13"/>
  </p:sldLayoutIdLst>
  <p:txStyles>
    <p:titleStyle>
      <a:lvl1pPr algn="l" rtl="0" eaLnBrk="0" fontAlgn="base" hangingPunct="0">
        <a:spcBef>
          <a:spcPct val="0"/>
        </a:spcBef>
        <a:spcAft>
          <a:spcPct val="0"/>
        </a:spcAft>
        <a:defRPr sz="4400">
          <a:solidFill>
            <a:schemeClr val="bg1"/>
          </a:solidFill>
          <a:latin typeface="+mj-lt"/>
          <a:ea typeface="ＭＳ Ｐゴシック" charset="0"/>
          <a:cs typeface="ＭＳ Ｐゴシック" charset="0"/>
        </a:defRPr>
      </a:lvl1pPr>
      <a:lvl2pPr algn="l" rtl="0" eaLnBrk="0" fontAlgn="base" hangingPunct="0">
        <a:spcBef>
          <a:spcPct val="0"/>
        </a:spcBef>
        <a:spcAft>
          <a:spcPct val="0"/>
        </a:spcAft>
        <a:defRPr sz="4400">
          <a:solidFill>
            <a:schemeClr val="bg1"/>
          </a:solidFill>
          <a:latin typeface="CosmosBQ-Light" pitchFamily="50" charset="0"/>
          <a:ea typeface="ＭＳ Ｐゴシック" charset="0"/>
          <a:cs typeface="ＭＳ Ｐゴシック" charset="0"/>
        </a:defRPr>
      </a:lvl2pPr>
      <a:lvl3pPr algn="l" rtl="0" eaLnBrk="0" fontAlgn="base" hangingPunct="0">
        <a:spcBef>
          <a:spcPct val="0"/>
        </a:spcBef>
        <a:spcAft>
          <a:spcPct val="0"/>
        </a:spcAft>
        <a:defRPr sz="4400">
          <a:solidFill>
            <a:schemeClr val="bg1"/>
          </a:solidFill>
          <a:latin typeface="CosmosBQ-Light" pitchFamily="50" charset="0"/>
          <a:ea typeface="ＭＳ Ｐゴシック" charset="0"/>
          <a:cs typeface="ＭＳ Ｐゴシック" charset="0"/>
        </a:defRPr>
      </a:lvl3pPr>
      <a:lvl4pPr algn="l" rtl="0" eaLnBrk="0" fontAlgn="base" hangingPunct="0">
        <a:spcBef>
          <a:spcPct val="0"/>
        </a:spcBef>
        <a:spcAft>
          <a:spcPct val="0"/>
        </a:spcAft>
        <a:defRPr sz="4400">
          <a:solidFill>
            <a:schemeClr val="bg1"/>
          </a:solidFill>
          <a:latin typeface="CosmosBQ-Light" pitchFamily="50" charset="0"/>
          <a:ea typeface="ＭＳ Ｐゴシック" charset="0"/>
          <a:cs typeface="ＭＳ Ｐゴシック" charset="0"/>
        </a:defRPr>
      </a:lvl4pPr>
      <a:lvl5pPr algn="l" rtl="0" eaLnBrk="0" fontAlgn="base" hangingPunct="0">
        <a:spcBef>
          <a:spcPct val="0"/>
        </a:spcBef>
        <a:spcAft>
          <a:spcPct val="0"/>
        </a:spcAft>
        <a:defRPr sz="4400">
          <a:solidFill>
            <a:schemeClr val="bg1"/>
          </a:solidFill>
          <a:latin typeface="CosmosBQ-Light" pitchFamily="50"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bg1"/>
          </a:solidFill>
          <a:latin typeface="CosmosBQ-Light" pitchFamily="50" charset="0"/>
        </a:defRPr>
      </a:lvl6pPr>
      <a:lvl7pPr marL="914400" algn="ctr" rtl="0" eaLnBrk="1" fontAlgn="base" hangingPunct="1">
        <a:spcBef>
          <a:spcPct val="0"/>
        </a:spcBef>
        <a:spcAft>
          <a:spcPct val="0"/>
        </a:spcAft>
        <a:defRPr sz="4400">
          <a:solidFill>
            <a:schemeClr val="bg1"/>
          </a:solidFill>
          <a:latin typeface="CosmosBQ-Light" pitchFamily="50" charset="0"/>
        </a:defRPr>
      </a:lvl7pPr>
      <a:lvl8pPr marL="1371600" algn="ctr" rtl="0" eaLnBrk="1" fontAlgn="base" hangingPunct="1">
        <a:spcBef>
          <a:spcPct val="0"/>
        </a:spcBef>
        <a:spcAft>
          <a:spcPct val="0"/>
        </a:spcAft>
        <a:defRPr sz="4400">
          <a:solidFill>
            <a:schemeClr val="bg1"/>
          </a:solidFill>
          <a:latin typeface="CosmosBQ-Light" pitchFamily="50" charset="0"/>
        </a:defRPr>
      </a:lvl8pPr>
      <a:lvl9pPr marL="1828800" algn="ctr" rtl="0" eaLnBrk="1" fontAlgn="base" hangingPunct="1">
        <a:spcBef>
          <a:spcPct val="0"/>
        </a:spcBef>
        <a:spcAft>
          <a:spcPct val="0"/>
        </a:spcAft>
        <a:defRPr sz="4400">
          <a:solidFill>
            <a:schemeClr val="bg1"/>
          </a:solidFill>
          <a:latin typeface="CosmosBQ-Light" pitchFamily="50" charset="0"/>
        </a:defRPr>
      </a:lvl9pPr>
    </p:titleStyle>
    <p:bodyStyle>
      <a:lvl1pPr marL="342900" indent="-342900" algn="l" rtl="0" eaLnBrk="0" fontAlgn="base" hangingPunct="0">
        <a:spcBef>
          <a:spcPct val="20000"/>
        </a:spcBef>
        <a:spcAft>
          <a:spcPct val="0"/>
        </a:spcAft>
        <a:buChar char="•"/>
        <a:defRPr sz="3200">
          <a:solidFill>
            <a:schemeClr val="bg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bg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bg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bg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bg1"/>
          </a:solidFill>
          <a:latin typeface="+mn-lt"/>
          <a:ea typeface="ＭＳ Ｐゴシック" charset="0"/>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mathgenealogy.org/id.php?id=69645" TargetMode="External"/><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bin"/><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5.emf"/></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hyperlink" Target="http://www.cs.unm.edu/~brayer/vision/fourier.html" TargetMode="External"/><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5.emf"/><Relationship Id="rId7" Type="http://schemas.openxmlformats.org/officeDocument/2006/relationships/image" Target="../media/image45.png"/><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8.png"/><Relationship Id="rId7" Type="http://schemas.openxmlformats.org/officeDocument/2006/relationships/oleObject" Target="../embeddings/oleObject6.bin"/><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oleObject" Target="../embeddings/oleObject5.bin"/><Relationship Id="rId10"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hyperlink" Target="https://www.nature.com/articles/d41586-021-00075-2" TargetMode="External"/><Relationship Id="rId1" Type="http://schemas.openxmlformats.org/officeDocument/2006/relationships/slideLayout" Target="../slideLayouts/slideLayout4.xml"/><Relationship Id="rId6" Type="http://schemas.openxmlformats.org/officeDocument/2006/relationships/image" Target="../media/image61.emf"/><Relationship Id="rId5" Type="http://schemas.openxmlformats.org/officeDocument/2006/relationships/oleObject" Target="../embeddings/oleObject8.bin"/><Relationship Id="rId4" Type="http://schemas.openxmlformats.org/officeDocument/2006/relationships/image" Target="../media/image60.emf"/></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emf"/><Relationship Id="rId4" Type="http://schemas.openxmlformats.org/officeDocument/2006/relationships/oleObject" Target="../embeddings/oleObject10.bin"/></Relationships>
</file>

<file path=ppt/slides/_rels/slide4.xml.rels><?xml version="1.0" encoding="UTF-8" standalone="yes"?>
<Relationships xmlns="http://schemas.openxmlformats.org/package/2006/relationships"><Relationship Id="rId3" Type="http://schemas.openxmlformats.org/officeDocument/2006/relationships/hyperlink" Target="http://cvcl.mit.edu/hybridimage.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hyperlink" Target="http://www.cs.unm.edu/~brayer/vision/fourier.html"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cvcl.mit.edu/hybridimage.ht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6.xml"/><Relationship Id="rId4" Type="http://schemas.openxmlformats.org/officeDocument/2006/relationships/image" Target="../media/image108.jpeg"/></Relationships>
</file>

<file path=ppt/slides/_rels/slide8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jpeg"/></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5.jpeg"/><Relationship Id="rId7" Type="http://schemas.openxmlformats.org/officeDocument/2006/relationships/image" Target="../media/image11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jpeg"/></Relationships>
</file>

<file path=ppt/slides/_rels/slide9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84.png"/><Relationship Id="rId7" Type="http://schemas.openxmlformats.org/officeDocument/2006/relationships/image" Target="../media/image86.png"/><Relationship Id="rId12"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31.png"/><Relationship Id="rId5" Type="http://schemas.openxmlformats.org/officeDocument/2006/relationships/image" Target="../media/image127.png"/><Relationship Id="rId10" Type="http://schemas.openxmlformats.org/officeDocument/2006/relationships/image" Target="../media/image130.png"/><Relationship Id="rId4" Type="http://schemas.openxmlformats.org/officeDocument/2006/relationships/image" Target="../media/image85.png"/><Relationship Id="rId9" Type="http://schemas.openxmlformats.org/officeDocument/2006/relationships/image" Target="../media/image129.png"/></Relationships>
</file>

<file path=ppt/slides/_rels/slide9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84.png"/><Relationship Id="rId7" Type="http://schemas.openxmlformats.org/officeDocument/2006/relationships/image" Target="../media/image86.png"/><Relationship Id="rId12" Type="http://schemas.openxmlformats.org/officeDocument/2006/relationships/image" Target="../media/image1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31.png"/><Relationship Id="rId5" Type="http://schemas.openxmlformats.org/officeDocument/2006/relationships/image" Target="../media/image127.png"/><Relationship Id="rId10" Type="http://schemas.openxmlformats.org/officeDocument/2006/relationships/image" Target="../media/image130.png"/><Relationship Id="rId4" Type="http://schemas.openxmlformats.org/officeDocument/2006/relationships/image" Target="../media/image85.png"/><Relationship Id="rId9"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3">
            <a:extLst>
              <a:ext uri="{FF2B5EF4-FFF2-40B4-BE49-F238E27FC236}">
                <a16:creationId xmlns:a16="http://schemas.microsoft.com/office/drawing/2014/main" id="{B68DCF1A-EB6F-6944-AD15-62C3C371E3F6}"/>
              </a:ext>
            </a:extLst>
          </p:cNvPr>
          <p:cNvSpPr>
            <a:spLocks noGrp="1" noChangeArrowheads="1"/>
          </p:cNvSpPr>
          <p:nvPr>
            <p:ph type="ctrTitle"/>
          </p:nvPr>
        </p:nvSpPr>
        <p:spPr/>
        <p:txBody>
          <a:bodyPr/>
          <a:lstStyle/>
          <a:p>
            <a:pPr algn="ctr" eaLnBrk="1" hangingPunct="1"/>
            <a:r>
              <a:rPr lang="en-US" altLang="en-US" sz="4000">
                <a:ea typeface="ＭＳ Ｐゴシック" panose="020B0600070205080204" pitchFamily="34" charset="-128"/>
              </a:rPr>
              <a:t>CSE 185 </a:t>
            </a:r>
            <a:br>
              <a:rPr lang="en-US" altLang="en-US" sz="4000">
                <a:ea typeface="ＭＳ Ｐゴシック" panose="020B0600070205080204" pitchFamily="34" charset="-128"/>
              </a:rPr>
            </a:br>
            <a:r>
              <a:rPr lang="en-US" altLang="en-US" sz="4000">
                <a:ea typeface="ＭＳ Ｐゴシック" panose="020B0600070205080204" pitchFamily="34" charset="-128"/>
              </a:rPr>
              <a:t>Introduction to Computer Vision</a:t>
            </a:r>
          </a:p>
        </p:txBody>
      </p:sp>
      <p:sp>
        <p:nvSpPr>
          <p:cNvPr id="4098" name="Subtitle 4">
            <a:extLst>
              <a:ext uri="{FF2B5EF4-FFF2-40B4-BE49-F238E27FC236}">
                <a16:creationId xmlns:a16="http://schemas.microsoft.com/office/drawing/2014/main" id="{B3F90DFD-8148-D841-8415-C0A476FF593B}"/>
              </a:ext>
            </a:extLst>
          </p:cNvPr>
          <p:cNvSpPr>
            <a:spLocks noGrp="1" noChangeArrowheads="1"/>
          </p:cNvSpPr>
          <p:nvPr>
            <p:ph type="subTitle" idx="1"/>
          </p:nvPr>
        </p:nvSpPr>
        <p:spPr/>
        <p:txBody>
          <a:bodyPr/>
          <a:lstStyle/>
          <a:p>
            <a:pPr eaLnBrk="1" hangingPunct="1"/>
            <a:r>
              <a:rPr lang="en-US" altLang="en-US">
                <a:ea typeface="ＭＳ Ｐゴシック" panose="020B0600070205080204" pitchFamily="34" charset="-128"/>
              </a:rPr>
              <a:t>Image Filtering: </a:t>
            </a:r>
          </a:p>
          <a:p>
            <a:pPr eaLnBrk="1" hangingPunct="1"/>
            <a:r>
              <a:rPr lang="en-US" altLang="en-US">
                <a:ea typeface="ＭＳ Ｐゴシック" panose="020B0600070205080204" pitchFamily="34" charset="-128"/>
              </a:rPr>
              <a:t>Frequency Domain</a:t>
            </a:r>
          </a:p>
        </p:txBody>
      </p:sp>
      <p:pic>
        <p:nvPicPr>
          <p:cNvPr id="4099" name="Picture 1">
            <a:extLst>
              <a:ext uri="{FF2B5EF4-FFF2-40B4-BE49-F238E27FC236}">
                <a16:creationId xmlns:a16="http://schemas.microsoft.com/office/drawing/2014/main" id="{4300EE36-3083-2B4A-8700-1B4B95173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Content Placeholder 2">
            <a:extLst>
              <a:ext uri="{FF2B5EF4-FFF2-40B4-BE49-F238E27FC236}">
                <a16:creationId xmlns:a16="http://schemas.microsoft.com/office/drawing/2014/main" id="{442E89C6-45E0-8945-8C48-7C4ACEB43D53}"/>
              </a:ext>
            </a:extLst>
          </p:cNvPr>
          <p:cNvSpPr>
            <a:spLocks noGrp="1" noChangeArrowheads="1"/>
          </p:cNvSpPr>
          <p:nvPr>
            <p:ph idx="1"/>
          </p:nvPr>
        </p:nvSpPr>
        <p:spPr>
          <a:xfrm>
            <a:off x="457200" y="1600200"/>
            <a:ext cx="8229600" cy="4373563"/>
          </a:xfrm>
        </p:spPr>
        <p:txBody>
          <a:bodyPr/>
          <a:lstStyle/>
          <a:p>
            <a:pPr marL="0">
              <a:buFontTx/>
              <a:buNone/>
            </a:pPr>
            <a:r>
              <a:rPr lang="en-US" altLang="en-US">
                <a:ea typeface="ＭＳ Ｐゴシック" panose="020B0600070205080204" pitchFamily="34" charset="-128"/>
              </a:rPr>
              <a:t>How is it that a 4MP image can be compressed to a few hundred KB without a noticeable change?</a:t>
            </a:r>
          </a:p>
        </p:txBody>
      </p:sp>
      <p:sp>
        <p:nvSpPr>
          <p:cNvPr id="14338" name="Title 4">
            <a:extLst>
              <a:ext uri="{FF2B5EF4-FFF2-40B4-BE49-F238E27FC236}">
                <a16:creationId xmlns:a16="http://schemas.microsoft.com/office/drawing/2014/main" id="{1D8DA128-9D3A-D449-9AC8-662D74C35599}"/>
              </a:ext>
            </a:extLst>
          </p:cNvPr>
          <p:cNvSpPr>
            <a:spLocks noGrp="1" noChangeArrowheads="1"/>
          </p:cNvSpPr>
          <p:nvPr>
            <p:ph type="title"/>
          </p:nvPr>
        </p:nvSpPr>
        <p:spPr/>
        <p:txBody>
          <a:bodyPr/>
          <a:lstStyle/>
          <a:p>
            <a:r>
              <a:rPr lang="en-US" altLang="en-US">
                <a:ea typeface="ＭＳ Ｐゴシック" panose="020B0600070205080204" pitchFamily="34" charset="-128"/>
              </a:rPr>
              <a:t>Compression</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8076CC9E-B42C-384D-B1A6-0F62B2CCFA7E}"/>
              </a:ext>
            </a:extLst>
          </p:cNvPr>
          <p:cNvSpPr>
            <a:spLocks noGrp="1" noChangeArrowheads="1"/>
          </p:cNvSpPr>
          <p:nvPr>
            <p:ph type="title"/>
          </p:nvPr>
        </p:nvSpPr>
        <p:spPr/>
        <p:txBody>
          <a:bodyPr/>
          <a:lstStyle/>
          <a:p>
            <a:r>
              <a:rPr lang="en-US" altLang="en-US">
                <a:ea typeface="ＭＳ Ｐゴシック" panose="020B0600070205080204" pitchFamily="34" charset="-128"/>
              </a:rPr>
              <a:t>Thinking in terms of frequency</a:t>
            </a:r>
          </a:p>
        </p:txBody>
      </p:sp>
      <p:sp>
        <p:nvSpPr>
          <p:cNvPr id="15362" name="Content Placeholder 2">
            <a:extLst>
              <a:ext uri="{FF2B5EF4-FFF2-40B4-BE49-F238E27FC236}">
                <a16:creationId xmlns:a16="http://schemas.microsoft.com/office/drawing/2014/main" id="{CBDB3C45-A44C-8F4C-A2B9-EC90BF4A8C68}"/>
              </a:ext>
            </a:extLst>
          </p:cNvPr>
          <p:cNvSpPr>
            <a:spLocks noGrp="1" noChangeArrowheads="1"/>
          </p:cNvSpPr>
          <p:nvPr>
            <p:ph idx="1"/>
          </p:nvPr>
        </p:nvSpPr>
        <p:spPr/>
        <p:txBody>
          <a:bodyPr/>
          <a:lstStyle/>
          <a:p>
            <a:pPr>
              <a:defRPr/>
            </a:pPr>
            <a:r>
              <a:rPr lang="en-US" altLang="en-US" dirty="0">
                <a:ea typeface="ＭＳ Ｐゴシック" panose="020B0600070205080204" pitchFamily="34" charset="-128"/>
              </a:rPr>
              <a:t>Convert an image into a frequency domain</a:t>
            </a:r>
          </a:p>
          <a:p>
            <a:pPr>
              <a:defRPr/>
            </a:pPr>
            <a:r>
              <a:rPr lang="en-US" altLang="en-US" dirty="0">
                <a:ea typeface="ＭＳ Ｐゴシック" panose="020B0600070205080204" pitchFamily="34" charset="-128"/>
              </a:rPr>
              <a:t>Analyze the filter responses at different scale,  orientation, and number of occurrence over time</a:t>
            </a:r>
          </a:p>
          <a:p>
            <a:pPr>
              <a:defRPr/>
            </a:pPr>
            <a:r>
              <a:rPr lang="en-US" altLang="en-US" dirty="0">
                <a:ea typeface="ＭＳ Ｐゴシック" panose="020B0600070205080204" pitchFamily="34" charset="-128"/>
              </a:rPr>
              <a:t>Represent an image with basis filters</a:t>
            </a:r>
          </a:p>
          <a:p>
            <a:pPr marL="0" indent="0">
              <a:buFontTx/>
              <a:buNone/>
              <a:defRPr/>
            </a:pPr>
            <a:endParaRPr lang="en-US" altLang="en-US" dirty="0">
              <a:ea typeface="ＭＳ Ｐゴシック" panose="020B0600070205080204" pitchFamily="34"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F7F270D8-AB1B-7F43-BF4D-F17CE1561DFE}"/>
              </a:ext>
            </a:extLst>
          </p:cNvPr>
          <p:cNvSpPr>
            <a:spLocks noGrp="1" noChangeArrowheads="1"/>
          </p:cNvSpPr>
          <p:nvPr>
            <p:ph type="title"/>
          </p:nvPr>
        </p:nvSpPr>
        <p:spPr>
          <a:xfrm>
            <a:off x="685800" y="76200"/>
            <a:ext cx="8458200" cy="838200"/>
          </a:xfrm>
        </p:spPr>
        <p:txBody>
          <a:bodyPr/>
          <a:lstStyle/>
          <a:p>
            <a:r>
              <a:rPr lang="en-US" altLang="en-US">
                <a:ea typeface="ＭＳ Ｐゴシック" panose="020B0600070205080204" pitchFamily="34" charset="-128"/>
              </a:rPr>
              <a:t>Jean Baptiste Joseph Fourier </a:t>
            </a:r>
          </a:p>
        </p:txBody>
      </p:sp>
      <p:sp>
        <p:nvSpPr>
          <p:cNvPr id="25603" name="Rectangle 3">
            <a:extLst>
              <a:ext uri="{FF2B5EF4-FFF2-40B4-BE49-F238E27FC236}">
                <a16:creationId xmlns:a16="http://schemas.microsoft.com/office/drawing/2014/main" id="{750F7670-4BDC-1443-9E17-AD6540525016}"/>
              </a:ext>
            </a:extLst>
          </p:cNvPr>
          <p:cNvSpPr>
            <a:spLocks noGrp="1" noChangeArrowheads="1"/>
          </p:cNvSpPr>
          <p:nvPr>
            <p:ph type="body" idx="1"/>
          </p:nvPr>
        </p:nvSpPr>
        <p:spPr>
          <a:xfrm>
            <a:off x="457200" y="914400"/>
            <a:ext cx="3810000" cy="5943600"/>
          </a:xfrm>
        </p:spPr>
        <p:txBody>
          <a:bodyPr/>
          <a:lstStyle/>
          <a:p>
            <a:pPr>
              <a:lnSpc>
                <a:spcPct val="90000"/>
              </a:lnSpc>
              <a:buFontTx/>
              <a:buNone/>
            </a:pPr>
            <a:r>
              <a:rPr lang="en-US" altLang="en-US" sz="2400" dirty="0">
                <a:ea typeface="ＭＳ Ｐゴシック" panose="020B0600070205080204" pitchFamily="34" charset="-128"/>
              </a:rPr>
              <a:t>had crazy idea (1807):</a:t>
            </a:r>
          </a:p>
          <a:p>
            <a:pPr>
              <a:lnSpc>
                <a:spcPct val="90000"/>
              </a:lnSpc>
              <a:buFontTx/>
              <a:buNone/>
            </a:pPr>
            <a:r>
              <a:rPr lang="en-US" altLang="en-US" sz="1800" i="1" dirty="0">
                <a:ea typeface="ＭＳ Ｐゴシック" panose="020B0600070205080204" pitchFamily="34" charset="-128"/>
              </a:rPr>
              <a:t>	</a:t>
            </a:r>
            <a:r>
              <a:rPr lang="en-US" altLang="en-US" sz="1800" b="1" i="1" dirty="0">
                <a:ea typeface="ＭＳ Ｐゴシック" panose="020B0600070205080204" pitchFamily="34" charset="-128"/>
              </a:rPr>
              <a:t>Any</a:t>
            </a:r>
            <a:r>
              <a:rPr lang="en-US" altLang="en-US" sz="1800" i="1" dirty="0">
                <a:ea typeface="ＭＳ Ｐゴシック" panose="020B0600070205080204" pitchFamily="34" charset="-128"/>
              </a:rPr>
              <a:t> univariate function can be rewritten as a weighted sum of sines and cosines of different frequencies. </a:t>
            </a:r>
          </a:p>
          <a:p>
            <a:pPr>
              <a:lnSpc>
                <a:spcPct val="90000"/>
              </a:lnSpc>
            </a:pPr>
            <a:r>
              <a:rPr lang="en-US" altLang="en-US" sz="2400" dirty="0">
                <a:ea typeface="ＭＳ Ｐゴシック" panose="020B0600070205080204" pitchFamily="34" charset="-128"/>
              </a:rPr>
              <a:t>Don’t believe it?  </a:t>
            </a:r>
          </a:p>
          <a:p>
            <a:pPr lvl="1">
              <a:lnSpc>
                <a:spcPct val="90000"/>
              </a:lnSpc>
            </a:pPr>
            <a:r>
              <a:rPr lang="en-US" altLang="en-US" sz="2000" dirty="0">
                <a:ea typeface="ＭＳ Ｐゴシック" panose="020B0600070205080204" pitchFamily="34" charset="-128"/>
              </a:rPr>
              <a:t>Neither did Lagrange, Laplace, Poisson and other big wigs</a:t>
            </a:r>
          </a:p>
          <a:p>
            <a:pPr lvl="1">
              <a:lnSpc>
                <a:spcPct val="90000"/>
              </a:lnSpc>
            </a:pPr>
            <a:r>
              <a:rPr lang="en-US" altLang="en-US" sz="2000" dirty="0">
                <a:ea typeface="ＭＳ Ｐゴシック" panose="020B0600070205080204" pitchFamily="34" charset="-128"/>
              </a:rPr>
              <a:t>Not translated into English until 1878!</a:t>
            </a:r>
          </a:p>
          <a:p>
            <a:pPr>
              <a:lnSpc>
                <a:spcPct val="90000"/>
              </a:lnSpc>
            </a:pPr>
            <a:r>
              <a:rPr lang="en-US" altLang="en-US" sz="2400" dirty="0">
                <a:ea typeface="ＭＳ Ｐゴシック" panose="020B0600070205080204" pitchFamily="34" charset="-128"/>
              </a:rPr>
              <a:t> But it’s (mostly) true!</a:t>
            </a:r>
          </a:p>
          <a:p>
            <a:pPr lvl="1">
              <a:lnSpc>
                <a:spcPct val="90000"/>
              </a:lnSpc>
            </a:pPr>
            <a:r>
              <a:rPr lang="en-US" altLang="en-US" sz="2000" dirty="0">
                <a:ea typeface="ＭＳ Ｐゴシック" panose="020B0600070205080204" pitchFamily="34" charset="-128"/>
              </a:rPr>
              <a:t>called Fourier Series</a:t>
            </a:r>
          </a:p>
          <a:p>
            <a:pPr lvl="1">
              <a:lnSpc>
                <a:spcPct val="90000"/>
              </a:lnSpc>
            </a:pPr>
            <a:r>
              <a:rPr lang="en-US" altLang="en-US" sz="2000" dirty="0">
                <a:ea typeface="ＭＳ Ｐゴシック" panose="020B0600070205080204" pitchFamily="34" charset="-128"/>
              </a:rPr>
              <a:t>there are some subtle restrictions</a:t>
            </a:r>
          </a:p>
          <a:p>
            <a:pPr>
              <a:lnSpc>
                <a:spcPct val="90000"/>
              </a:lnSpc>
            </a:pPr>
            <a:r>
              <a:rPr lang="en-US" altLang="en-US" sz="2400" dirty="0">
                <a:ea typeface="ＭＳ Ｐゴシック" panose="020B0600070205080204" pitchFamily="34" charset="-128"/>
              </a:rPr>
              <a:t>Fun with </a:t>
            </a:r>
            <a:r>
              <a:rPr lang="en-US" altLang="en-US" sz="2400" dirty="0">
                <a:ea typeface="ＭＳ Ｐゴシック" panose="020B0600070205080204" pitchFamily="34" charset="-128"/>
                <a:hlinkClick r:id="rId3"/>
              </a:rPr>
              <a:t>math genealogy</a:t>
            </a:r>
            <a:endParaRPr lang="en-US" altLang="en-US" sz="2400" dirty="0">
              <a:ea typeface="ＭＳ Ｐゴシック" panose="020B0600070205080204" pitchFamily="34" charset="-128"/>
            </a:endParaRPr>
          </a:p>
          <a:p>
            <a:pPr lvl="1">
              <a:lnSpc>
                <a:spcPct val="90000"/>
              </a:lnSpc>
            </a:pPr>
            <a:endParaRPr lang="en-US" altLang="en-US" sz="2000" dirty="0">
              <a:ea typeface="ＭＳ Ｐゴシック" panose="020B0600070205080204" pitchFamily="34" charset="-128"/>
            </a:endParaRPr>
          </a:p>
        </p:txBody>
      </p:sp>
      <p:pic>
        <p:nvPicPr>
          <p:cNvPr id="25604" name="Picture 4" descr="J.B.J. Fourier (public domain image)">
            <a:extLst>
              <a:ext uri="{FF2B5EF4-FFF2-40B4-BE49-F238E27FC236}">
                <a16:creationId xmlns:a16="http://schemas.microsoft.com/office/drawing/2014/main" id="{BBFEAD2A-D179-C444-AB75-860B6A0DE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838200"/>
            <a:ext cx="48006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2" descr="http://upload.wikimedia.org/wikipedia/commons/thumb/d/d8/Langrange_portrait.jpg/225px-Langrange_portrait.jpg">
            <a:extLst>
              <a:ext uri="{FF2B5EF4-FFF2-40B4-BE49-F238E27FC236}">
                <a16:creationId xmlns:a16="http://schemas.microsoft.com/office/drawing/2014/main" id="{E1D9A34D-56A1-C747-B6E3-815BE1BCFD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2113" y="3290888"/>
            <a:ext cx="21431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http://upload.wikimedia.org/wikipedia/commons/thumb/e/e3/Pierre-Simon_Laplace.jpg/225px-Pierre-Simon_Laplace.jpg">
            <a:extLst>
              <a:ext uri="{FF2B5EF4-FFF2-40B4-BE49-F238E27FC236}">
                <a16:creationId xmlns:a16="http://schemas.microsoft.com/office/drawing/2014/main" id="{358DEFA9-0772-B346-8A34-1B63466CA8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4988" y="3033713"/>
            <a:ext cx="21431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a:extLst>
              <a:ext uri="{FF2B5EF4-FFF2-40B4-BE49-F238E27FC236}">
                <a16:creationId xmlns:a16="http://schemas.microsoft.com/office/drawing/2014/main" id="{2319956C-9232-5A4A-A0F3-8BB78B364681}"/>
              </a:ext>
            </a:extLst>
          </p:cNvPr>
          <p:cNvSpPr/>
          <p:nvPr/>
        </p:nvSpPr>
        <p:spPr>
          <a:xfrm>
            <a:off x="4495800" y="990600"/>
            <a:ext cx="4648200" cy="1371600"/>
          </a:xfrm>
          <a:prstGeom prst="wedgeRoundRectCallout">
            <a:avLst>
              <a:gd name="adj1" fmla="val -8228"/>
              <a:gd name="adj2" fmla="val 84349"/>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altLang="en-US" sz="1800" i="0" dirty="0">
                <a:latin typeface="Calibri" pitchFamily="34" charset="0"/>
              </a:rPr>
              <a:t>...the manner in which the author arrives at these equations is not exempt of difficulties and...his analysis to integrate them still leaves something to be desired on the score of generality and even </a:t>
            </a:r>
            <a:r>
              <a:rPr lang="en-US" altLang="en-US" sz="1800" i="0" dirty="0" err="1">
                <a:latin typeface="Calibri" pitchFamily="34" charset="0"/>
              </a:rPr>
              <a:t>rigour</a:t>
            </a:r>
            <a:r>
              <a:rPr lang="en-US" altLang="en-US" sz="1800" i="0" dirty="0">
                <a:latin typeface="Calibri" pitchFamily="34" charset="0"/>
              </a:rPr>
              <a:t>.</a:t>
            </a:r>
          </a:p>
        </p:txBody>
      </p:sp>
      <p:sp>
        <p:nvSpPr>
          <p:cNvPr id="11" name="TextBox 10">
            <a:extLst>
              <a:ext uri="{FF2B5EF4-FFF2-40B4-BE49-F238E27FC236}">
                <a16:creationId xmlns:a16="http://schemas.microsoft.com/office/drawing/2014/main" id="{C71C06EA-C42A-F944-864C-FF18E8A74EAD}"/>
              </a:ext>
            </a:extLst>
          </p:cNvPr>
          <p:cNvSpPr txBox="1">
            <a:spLocks noChangeArrowheads="1"/>
          </p:cNvSpPr>
          <p:nvPr/>
        </p:nvSpPr>
        <p:spPr bwMode="auto">
          <a:xfrm>
            <a:off x="4200525" y="5084763"/>
            <a:ext cx="1265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solidFill>
                  <a:srgbClr val="FFFF00"/>
                </a:solidFill>
                <a:latin typeface="Arial" panose="020B0604020202020204" pitchFamily="34" charset="0"/>
                <a:cs typeface="Arial" panose="020B0604020202020204" pitchFamily="34" charset="0"/>
              </a:rPr>
              <a:t>Laplace</a:t>
            </a:r>
          </a:p>
        </p:txBody>
      </p:sp>
      <p:sp>
        <p:nvSpPr>
          <p:cNvPr id="12" name="TextBox 11">
            <a:extLst>
              <a:ext uri="{FF2B5EF4-FFF2-40B4-BE49-F238E27FC236}">
                <a16:creationId xmlns:a16="http://schemas.microsoft.com/office/drawing/2014/main" id="{8E2FAAF9-56C6-AE4F-95E8-C25183C9A838}"/>
              </a:ext>
            </a:extLst>
          </p:cNvPr>
          <p:cNvSpPr txBox="1">
            <a:spLocks noChangeArrowheads="1"/>
          </p:cNvSpPr>
          <p:nvPr/>
        </p:nvSpPr>
        <p:spPr bwMode="auto">
          <a:xfrm>
            <a:off x="5715000" y="5486400"/>
            <a:ext cx="1487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solidFill>
                  <a:srgbClr val="FFFF00"/>
                </a:solidFill>
                <a:latin typeface="Arial" panose="020B0604020202020204" pitchFamily="34" charset="0"/>
                <a:cs typeface="Arial" panose="020B0604020202020204" pitchFamily="34" charset="0"/>
              </a:rPr>
              <a:t>Lagrange</a:t>
            </a:r>
          </a:p>
        </p:txBody>
      </p:sp>
      <p:pic>
        <p:nvPicPr>
          <p:cNvPr id="55302" name="Picture 6" descr="http://upload.wikimedia.org/wikipedia/commons/0/03/Legendre.jpg">
            <a:extLst>
              <a:ext uri="{FF2B5EF4-FFF2-40B4-BE49-F238E27FC236}">
                <a16:creationId xmlns:a16="http://schemas.microsoft.com/office/drawing/2014/main" id="{BF188B32-2EAF-0C4C-81D2-2C861A6B4E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2675" y="3440113"/>
            <a:ext cx="152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99BE9F1-E676-AF4B-BD2D-08ED3AB7E409}"/>
              </a:ext>
            </a:extLst>
          </p:cNvPr>
          <p:cNvSpPr txBox="1">
            <a:spLocks noChangeArrowheads="1"/>
          </p:cNvSpPr>
          <p:nvPr/>
        </p:nvSpPr>
        <p:spPr bwMode="auto">
          <a:xfrm>
            <a:off x="7451725" y="4913313"/>
            <a:ext cx="1487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solidFill>
                  <a:srgbClr val="FFFF00"/>
                </a:solidFill>
                <a:latin typeface="Arial" panose="020B0604020202020204" pitchFamily="34" charset="0"/>
                <a:cs typeface="Arial" panose="020B0604020202020204" pitchFamily="34" charset="0"/>
              </a:rPr>
              <a:t>Legendre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3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604"/>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5529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530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5530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5603">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603">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P spid="13" grpId="0"/>
      <p:bldP spid="1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EFAD1014-3332-3548-8E60-D471EB0B634C}"/>
              </a:ext>
            </a:extLst>
          </p:cNvPr>
          <p:cNvSpPr>
            <a:spLocks noGrp="1" noChangeArrowheads="1"/>
          </p:cNvSpPr>
          <p:nvPr>
            <p:ph type="title"/>
          </p:nvPr>
        </p:nvSpPr>
        <p:spPr/>
        <p:txBody>
          <a:bodyPr/>
          <a:lstStyle/>
          <a:p>
            <a:r>
              <a:rPr lang="en-US" altLang="en-US">
                <a:ea typeface="ＭＳ Ｐゴシック" panose="020B0600070205080204" pitchFamily="34" charset="-128"/>
              </a:rPr>
              <a:t>A sum of sines</a:t>
            </a:r>
          </a:p>
        </p:txBody>
      </p:sp>
      <p:sp>
        <p:nvSpPr>
          <p:cNvPr id="17410" name="Rectangle 3">
            <a:extLst>
              <a:ext uri="{FF2B5EF4-FFF2-40B4-BE49-F238E27FC236}">
                <a16:creationId xmlns:a16="http://schemas.microsoft.com/office/drawing/2014/main" id="{08B2E879-245C-CA4B-805A-2CD3CFAEA9B8}"/>
              </a:ext>
            </a:extLst>
          </p:cNvPr>
          <p:cNvSpPr>
            <a:spLocks noGrp="1" noChangeArrowheads="1"/>
          </p:cNvSpPr>
          <p:nvPr>
            <p:ph type="body" sz="half" idx="1"/>
          </p:nvPr>
        </p:nvSpPr>
        <p:spPr>
          <a:xfrm>
            <a:off x="685800" y="914400"/>
            <a:ext cx="3810000" cy="5943600"/>
          </a:xfrm>
        </p:spPr>
        <p:txBody>
          <a:bodyPr/>
          <a:lstStyle/>
          <a:p>
            <a:pPr marL="0" indent="0">
              <a:buFontTx/>
              <a:buNone/>
            </a:pPr>
            <a:r>
              <a:rPr lang="en-US" altLang="en-US" sz="2400" dirty="0">
                <a:ea typeface="ＭＳ Ｐゴシック" panose="020B0600070205080204" pitchFamily="34" charset="-128"/>
              </a:rPr>
              <a:t>Our building block:</a:t>
            </a:r>
          </a:p>
          <a:p>
            <a:pPr marL="0" indent="0">
              <a:buFontTx/>
              <a:buNone/>
            </a:pPr>
            <a:r>
              <a:rPr lang="en-US" altLang="en-US" sz="2400" dirty="0">
                <a:ea typeface="ＭＳ Ｐゴシック" panose="020B0600070205080204" pitchFamily="34" charset="-128"/>
              </a:rPr>
              <a:t>	</a:t>
            </a:r>
          </a:p>
          <a:p>
            <a:pPr marL="0" indent="0"/>
            <a:endParaRPr lang="en-US" altLang="en-US" sz="2400" dirty="0">
              <a:ea typeface="ＭＳ Ｐゴシック" panose="020B0600070205080204" pitchFamily="34" charset="-128"/>
            </a:endParaRPr>
          </a:p>
          <a:p>
            <a:pPr marL="0" indent="0">
              <a:buFontTx/>
              <a:buNone/>
            </a:pPr>
            <a:r>
              <a:rPr lang="en-US" altLang="en-US" sz="2400" dirty="0">
                <a:ea typeface="ＭＳ Ｐゴシック" panose="020B0600070205080204" pitchFamily="34" charset="-128"/>
              </a:rPr>
              <a:t>Add enough of them to get any signal </a:t>
            </a:r>
            <a:r>
              <a:rPr lang="en-US" altLang="en-US" sz="2400" i="1" dirty="0">
                <a:ea typeface="ＭＳ Ｐゴシック" panose="020B0600070205080204" pitchFamily="34" charset="-128"/>
              </a:rPr>
              <a:t>g(x)</a:t>
            </a:r>
            <a:r>
              <a:rPr lang="en-US" altLang="en-US" sz="2400" dirty="0">
                <a:ea typeface="ＭＳ Ｐゴシック" panose="020B0600070205080204" pitchFamily="34" charset="-128"/>
              </a:rPr>
              <a:t> you want!</a:t>
            </a:r>
          </a:p>
          <a:p>
            <a:pPr marL="0" indent="0">
              <a:buFontTx/>
              <a:buNone/>
            </a:pPr>
            <a:endParaRPr lang="en-US" altLang="en-US" sz="2400" dirty="0">
              <a:ea typeface="ＭＳ Ｐゴシック" panose="020B0600070205080204" pitchFamily="34" charset="-128"/>
            </a:endParaRPr>
          </a:p>
        </p:txBody>
      </p:sp>
      <p:graphicFrame>
        <p:nvGraphicFramePr>
          <p:cNvPr id="17412" name="Object 5">
            <a:extLst>
              <a:ext uri="{FF2B5EF4-FFF2-40B4-BE49-F238E27FC236}">
                <a16:creationId xmlns:a16="http://schemas.microsoft.com/office/drawing/2014/main" id="{9D800EB5-D9FF-724D-9953-0E5051E034F7}"/>
              </a:ext>
            </a:extLst>
          </p:cNvPr>
          <p:cNvGraphicFramePr>
            <a:graphicFrameLocks noGrp="1" noChangeAspect="1"/>
          </p:cNvGraphicFramePr>
          <p:nvPr>
            <p:ph sz="half" idx="2"/>
          </p:nvPr>
        </p:nvGraphicFramePr>
        <p:xfrm>
          <a:off x="1295400" y="1443038"/>
          <a:ext cx="2514600" cy="609600"/>
        </p:xfrm>
        <a:graphic>
          <a:graphicData uri="http://schemas.openxmlformats.org/presentationml/2006/ole">
            <mc:AlternateContent xmlns:mc="http://schemas.openxmlformats.org/markup-compatibility/2006">
              <mc:Choice xmlns:v="urn:schemas-microsoft-com:vml" Requires="v">
                <p:oleObj name="Equation" r:id="rId2" imgW="19304000" imgH="4686300" progId="Equation.3">
                  <p:embed/>
                </p:oleObj>
              </mc:Choice>
              <mc:Fallback>
                <p:oleObj name="Equation" r:id="rId2" imgW="19304000" imgH="4686300" progId="Equation.3">
                  <p:embed/>
                  <p:pic>
                    <p:nvPicPr>
                      <p:cNvPr id="0" name="Object 5"/>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443038"/>
                        <a:ext cx="25146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a:extLst>
              <a:ext uri="{FF2B5EF4-FFF2-40B4-BE49-F238E27FC236}">
                <a16:creationId xmlns:a16="http://schemas.microsoft.com/office/drawing/2014/main" id="{895F42A9-4719-C645-FE86-D04AD3C5B24A}"/>
              </a:ext>
            </a:extLst>
          </p:cNvPr>
          <p:cNvSpPr txBox="1"/>
          <p:nvPr/>
        </p:nvSpPr>
        <p:spPr>
          <a:xfrm>
            <a:off x="1277518" y="3254989"/>
            <a:ext cx="1787477" cy="1200329"/>
          </a:xfrm>
          <a:prstGeom prst="rect">
            <a:avLst/>
          </a:prstGeom>
          <a:noFill/>
        </p:spPr>
        <p:txBody>
          <a:bodyPr wrap="none" rtlCol="0">
            <a:spAutoFit/>
          </a:bodyPr>
          <a:lstStyle/>
          <a:p>
            <a:r>
              <a:rPr lang="en-US" dirty="0">
                <a:solidFill>
                  <a:schemeClr val="bg1"/>
                </a:solidFill>
              </a:rPr>
              <a:t>A</a:t>
            </a:r>
            <a:r>
              <a:rPr lang="en-US" i="0" dirty="0">
                <a:solidFill>
                  <a:schemeClr val="bg1"/>
                </a:solidFill>
              </a:rPr>
              <a:t>: amplitude</a:t>
            </a:r>
          </a:p>
          <a:p>
            <a:r>
              <a:rPr lang="en-US" dirty="0">
                <a:solidFill>
                  <a:schemeClr val="bg1"/>
                </a:solidFill>
              </a:rPr>
              <a:t>𝜔</a:t>
            </a:r>
            <a:r>
              <a:rPr lang="en-US" i="0" dirty="0">
                <a:solidFill>
                  <a:schemeClr val="bg1"/>
                </a:solidFill>
              </a:rPr>
              <a:t>: frequency</a:t>
            </a:r>
          </a:p>
          <a:p>
            <a:r>
              <a:rPr lang="en-US" dirty="0">
                <a:solidFill>
                  <a:schemeClr val="bg1"/>
                </a:solidFill>
              </a:rPr>
              <a:t>𝜙</a:t>
            </a:r>
            <a:r>
              <a:rPr lang="en-US" i="0" dirty="0">
                <a:solidFill>
                  <a:schemeClr val="bg1"/>
                </a:solidFill>
              </a:rPr>
              <a:t>: shift</a:t>
            </a:r>
          </a:p>
        </p:txBody>
      </p:sp>
      <p:pic>
        <p:nvPicPr>
          <p:cNvPr id="3" name="Picture 2">
            <a:extLst>
              <a:ext uri="{FF2B5EF4-FFF2-40B4-BE49-F238E27FC236}">
                <a16:creationId xmlns:a16="http://schemas.microsoft.com/office/drawing/2014/main" id="{BAC0E15F-749B-503E-3C16-6C99F2125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352" y="4553406"/>
            <a:ext cx="3018096" cy="20995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946F554-0C77-A35D-4E0E-17D9C367AF8C}"/>
              </a:ext>
            </a:extLst>
          </p:cNvPr>
          <p:cNvGrpSpPr/>
          <p:nvPr/>
        </p:nvGrpSpPr>
        <p:grpSpPr>
          <a:xfrm>
            <a:off x="4667250" y="838200"/>
            <a:ext cx="4400550" cy="5943600"/>
            <a:chOff x="4667250" y="838200"/>
            <a:chExt cx="4400550" cy="5943600"/>
          </a:xfrm>
        </p:grpSpPr>
        <p:pic>
          <p:nvPicPr>
            <p:cNvPr id="17411" name="Picture 4" descr="The image “http://mcdb.colorado.edu/courses/3280/images/crystal/fourier.gif” cannot be displayed, because it contains errors.">
              <a:extLst>
                <a:ext uri="{FF2B5EF4-FFF2-40B4-BE49-F238E27FC236}">
                  <a16:creationId xmlns:a16="http://schemas.microsoft.com/office/drawing/2014/main" id="{BBFBEFAC-4FFA-E04C-9477-2E1C5ACFC9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469" b="1234"/>
            <a:stretch>
              <a:fillRect/>
            </a:stretch>
          </p:blipFill>
          <p:spPr bwMode="auto">
            <a:xfrm>
              <a:off x="4667250" y="838200"/>
              <a:ext cx="44005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54D437F-E17A-F8A1-5CCA-01831A42306D}"/>
                </a:ext>
              </a:extLst>
            </p:cNvPr>
            <p:cNvSpPr txBox="1"/>
            <p:nvPr/>
          </p:nvSpPr>
          <p:spPr>
            <a:xfrm>
              <a:off x="4724400" y="5791200"/>
              <a:ext cx="2114550" cy="861774"/>
            </a:xfrm>
            <a:prstGeom prst="rect">
              <a:avLst/>
            </a:prstGeom>
            <a:solidFill>
              <a:srgbClr val="00B050"/>
            </a:solidFill>
          </p:spPr>
          <p:txBody>
            <a:bodyPr wrap="square" rtlCol="0">
              <a:spAutoFit/>
            </a:bodyPr>
            <a:lstStyle/>
            <a:p>
              <a:r>
                <a:rPr lang="en-US" sz="2000" i="0" dirty="0"/>
                <a:t>f(target)=</a:t>
              </a:r>
            </a:p>
            <a:p>
              <a:r>
                <a:rPr lang="en-US" sz="2000" i="0" dirty="0"/>
                <a:t>f</a:t>
              </a:r>
              <a:r>
                <a:rPr lang="en-US" sz="2000" i="0" baseline="-25000" dirty="0"/>
                <a:t>0</a:t>
              </a:r>
              <a:r>
                <a:rPr lang="en-US" sz="2000" i="0" dirty="0"/>
                <a:t>+f</a:t>
              </a:r>
              <a:r>
                <a:rPr lang="en-US" sz="2000" i="0" baseline="-25000" dirty="0"/>
                <a:t>1</a:t>
              </a:r>
              <a:r>
                <a:rPr lang="en-US" sz="2000" i="0" dirty="0"/>
                <a:t>+f</a:t>
              </a:r>
              <a:r>
                <a:rPr lang="en-US" sz="2000" i="0" baseline="-25000" dirty="0"/>
                <a:t>2</a:t>
              </a:r>
              <a:r>
                <a:rPr lang="en-US" sz="2000" i="0" dirty="0"/>
                <a:t>+…+</a:t>
              </a:r>
              <a:r>
                <a:rPr lang="en-US" sz="2000" i="0" dirty="0" err="1"/>
                <a:t>f</a:t>
              </a:r>
              <a:r>
                <a:rPr lang="en-US" sz="2000" i="0" baseline="-25000" dirty="0" err="1"/>
                <a:t>n</a:t>
              </a:r>
              <a:r>
                <a:rPr lang="en-US" sz="2000" i="0" dirty="0"/>
                <a:t>+…</a:t>
              </a:r>
            </a:p>
            <a:p>
              <a:endParaRPr lang="en-US" sz="1000" i="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D50D29A9-0094-2C4B-A8B0-25973F159F6B}"/>
              </a:ext>
            </a:extLst>
          </p:cNvPr>
          <p:cNvSpPr>
            <a:spLocks noGrp="1" noChangeArrowheads="1"/>
          </p:cNvSpPr>
          <p:nvPr>
            <p:ph type="title"/>
          </p:nvPr>
        </p:nvSpPr>
        <p:spPr/>
        <p:txBody>
          <a:bodyPr/>
          <a:lstStyle/>
          <a:p>
            <a:r>
              <a:rPr lang="en-US" altLang="en-US">
                <a:ea typeface="ＭＳ Ｐゴシック" panose="020B0600070205080204" pitchFamily="34" charset="-128"/>
              </a:rPr>
              <a:t>Frequency spectra</a:t>
            </a:r>
          </a:p>
        </p:txBody>
      </p:sp>
      <p:sp>
        <p:nvSpPr>
          <p:cNvPr id="18434" name="Rectangle 3">
            <a:extLst>
              <a:ext uri="{FF2B5EF4-FFF2-40B4-BE49-F238E27FC236}">
                <a16:creationId xmlns:a16="http://schemas.microsoft.com/office/drawing/2014/main" id="{354CA688-D840-8D40-BCE7-E5391966DAEB}"/>
              </a:ext>
            </a:extLst>
          </p:cNvPr>
          <p:cNvSpPr>
            <a:spLocks noGrp="1" noChangeArrowheads="1"/>
          </p:cNvSpPr>
          <p:nvPr>
            <p:ph type="body" idx="1"/>
          </p:nvPr>
        </p:nvSpPr>
        <p:spPr/>
        <p:txBody>
          <a:bodyPr/>
          <a:lstStyle/>
          <a:p>
            <a:r>
              <a:rPr lang="en-US" altLang="en-US">
                <a:latin typeface="Arial Unicode MS" panose="020B0604020202020204" pitchFamily="34" charset="-128"/>
                <a:ea typeface="ＭＳ Ｐゴシック" panose="020B0600070205080204" pitchFamily="34" charset="-128"/>
              </a:rPr>
              <a:t>example : </a:t>
            </a:r>
            <a:r>
              <a:rPr lang="en-US" altLang="en-US" i="1">
                <a:latin typeface="Times New Roman" panose="02020603050405020304" pitchFamily="18" charset="0"/>
                <a:ea typeface="ＭＳ Ｐゴシック" panose="020B0600070205080204" pitchFamily="34" charset="-128"/>
              </a:rPr>
              <a:t>g</a:t>
            </a:r>
            <a:r>
              <a:rPr lang="en-US" altLang="en-US">
                <a:latin typeface="Times New Roman" panose="02020603050405020304" pitchFamily="18" charset="0"/>
                <a:ea typeface="ＭＳ Ｐゴシック" panose="020B0600070205080204" pitchFamily="34" charset="-128"/>
              </a:rPr>
              <a:t>(</a:t>
            </a:r>
            <a:r>
              <a:rPr lang="en-US" altLang="en-US" i="1">
                <a:latin typeface="Times New Roman" panose="02020603050405020304" pitchFamily="18" charset="0"/>
                <a:ea typeface="ＭＳ Ｐゴシック" panose="020B0600070205080204" pitchFamily="34" charset="-128"/>
              </a:rPr>
              <a:t>t</a:t>
            </a:r>
            <a:r>
              <a:rPr lang="en-US" altLang="en-US">
                <a:latin typeface="Times New Roman" panose="02020603050405020304" pitchFamily="18" charset="0"/>
                <a:ea typeface="ＭＳ Ｐゴシック" panose="020B0600070205080204" pitchFamily="34" charset="-128"/>
              </a:rPr>
              <a:t>)</a:t>
            </a:r>
            <a:r>
              <a:rPr lang="en-US" altLang="en-US" i="1">
                <a:latin typeface="Times New Roman" panose="02020603050405020304" pitchFamily="18" charset="0"/>
                <a:ea typeface="ＭＳ Ｐゴシック" panose="020B0600070205080204" pitchFamily="34" charset="-128"/>
              </a:rPr>
              <a:t> = </a:t>
            </a:r>
            <a:r>
              <a:rPr lang="en-US" altLang="en-US">
                <a:latin typeface="Times New Roman" panose="02020603050405020304" pitchFamily="18" charset="0"/>
                <a:ea typeface="ＭＳ Ｐゴシック" panose="020B0600070205080204" pitchFamily="34" charset="-128"/>
              </a:rPr>
              <a:t>sin(</a:t>
            </a:r>
            <a:r>
              <a:rPr lang="en-US" altLang="en-US" i="1">
                <a:latin typeface="Times New Roman" panose="02020603050405020304" pitchFamily="18" charset="0"/>
                <a:ea typeface="ＭＳ Ｐゴシック" panose="020B0600070205080204" pitchFamily="34" charset="-128"/>
              </a:rPr>
              <a:t>2</a:t>
            </a:r>
            <a:r>
              <a:rPr lang="el-GR" altLang="en-US" i="1">
                <a:latin typeface="Times New Roman" panose="02020603050405020304" pitchFamily="18" charset="0"/>
                <a:ea typeface="ＭＳ Ｐゴシック" panose="020B0600070205080204" pitchFamily="34" charset="-128"/>
              </a:rPr>
              <a:t>π</a:t>
            </a:r>
            <a:r>
              <a:rPr lang="en-US" altLang="en-US" i="1">
                <a:latin typeface="Times New Roman" panose="02020603050405020304" pitchFamily="18" charset="0"/>
                <a:ea typeface="ＭＳ Ｐゴシック" panose="020B0600070205080204" pitchFamily="34" charset="-128"/>
              </a:rPr>
              <a:t>f t</a:t>
            </a:r>
            <a:r>
              <a:rPr lang="en-US" altLang="en-US">
                <a:latin typeface="Times New Roman" panose="02020603050405020304" pitchFamily="18" charset="0"/>
                <a:ea typeface="ＭＳ Ｐゴシック" panose="020B0600070205080204" pitchFamily="34" charset="-128"/>
              </a:rPr>
              <a:t>)</a:t>
            </a:r>
            <a:r>
              <a:rPr lang="en-US" altLang="en-US" i="1">
                <a:latin typeface="Times New Roman" panose="02020603050405020304" pitchFamily="18" charset="0"/>
                <a:ea typeface="ＭＳ Ｐゴシック" panose="020B0600070205080204" pitchFamily="34" charset="-128"/>
              </a:rPr>
              <a:t> + </a:t>
            </a:r>
            <a:r>
              <a:rPr lang="en-US" altLang="en-US">
                <a:latin typeface="Times New Roman" panose="02020603050405020304" pitchFamily="18" charset="0"/>
                <a:ea typeface="ＭＳ Ｐゴシック" panose="020B0600070205080204" pitchFamily="34" charset="-128"/>
              </a:rPr>
              <a:t>(</a:t>
            </a:r>
            <a:r>
              <a:rPr lang="en-US" altLang="en-US" i="1">
                <a:latin typeface="Times New Roman" panose="02020603050405020304" pitchFamily="18" charset="0"/>
                <a:ea typeface="ＭＳ Ｐゴシック" panose="020B0600070205080204" pitchFamily="34" charset="-128"/>
              </a:rPr>
              <a:t>1/3</a:t>
            </a:r>
            <a:r>
              <a:rPr lang="en-US" altLang="en-US">
                <a:latin typeface="Times New Roman" panose="02020603050405020304" pitchFamily="18" charset="0"/>
                <a:ea typeface="ＭＳ Ｐゴシック" panose="020B0600070205080204" pitchFamily="34" charset="-128"/>
              </a:rPr>
              <a:t>)sin(</a:t>
            </a:r>
            <a:r>
              <a:rPr lang="en-US" altLang="en-US" i="1">
                <a:latin typeface="Times New Roman" panose="02020603050405020304" pitchFamily="18" charset="0"/>
                <a:ea typeface="ＭＳ Ｐゴシック" panose="020B0600070205080204" pitchFamily="34" charset="-128"/>
              </a:rPr>
              <a:t>2</a:t>
            </a:r>
            <a:r>
              <a:rPr lang="el-GR" altLang="en-US" i="1">
                <a:latin typeface="Times New Roman" panose="02020603050405020304" pitchFamily="18" charset="0"/>
                <a:ea typeface="ＭＳ Ｐゴシック" panose="020B0600070205080204" pitchFamily="34" charset="-128"/>
              </a:rPr>
              <a:t>π</a:t>
            </a:r>
            <a:r>
              <a:rPr lang="en-US" altLang="en-US">
                <a:latin typeface="Times New Roman" panose="02020603050405020304" pitchFamily="18" charset="0"/>
                <a:ea typeface="ＭＳ Ｐゴシック" panose="020B0600070205080204" pitchFamily="34" charset="-128"/>
              </a:rPr>
              <a:t>(</a:t>
            </a:r>
            <a:r>
              <a:rPr lang="en-US" altLang="en-US" i="1">
                <a:latin typeface="Times New Roman" panose="02020603050405020304" pitchFamily="18" charset="0"/>
                <a:ea typeface="ＭＳ Ｐゴシック" panose="020B0600070205080204" pitchFamily="34" charset="-128"/>
              </a:rPr>
              <a:t>3f</a:t>
            </a:r>
            <a:r>
              <a:rPr lang="en-US" altLang="en-US">
                <a:latin typeface="Times New Roman" panose="02020603050405020304" pitchFamily="18" charset="0"/>
                <a:ea typeface="ＭＳ Ｐゴシック" panose="020B0600070205080204" pitchFamily="34" charset="-128"/>
              </a:rPr>
              <a:t>) </a:t>
            </a:r>
            <a:r>
              <a:rPr lang="en-US" altLang="en-US" i="1">
                <a:latin typeface="Times New Roman" panose="02020603050405020304" pitchFamily="18" charset="0"/>
                <a:ea typeface="ＭＳ Ｐゴシック" panose="020B0600070205080204" pitchFamily="34" charset="-128"/>
              </a:rPr>
              <a:t>t</a:t>
            </a:r>
            <a:r>
              <a:rPr lang="en-US" altLang="en-US">
                <a:latin typeface="Times New Roman" panose="02020603050405020304" pitchFamily="18" charset="0"/>
                <a:ea typeface="ＭＳ Ｐゴシック" panose="020B0600070205080204" pitchFamily="34" charset="-128"/>
              </a:rPr>
              <a:t>)</a:t>
            </a:r>
          </a:p>
        </p:txBody>
      </p:sp>
      <p:pic>
        <p:nvPicPr>
          <p:cNvPr id="18435" name="Picture 4" descr="a6">
            <a:extLst>
              <a:ext uri="{FF2B5EF4-FFF2-40B4-BE49-F238E27FC236}">
                <a16:creationId xmlns:a16="http://schemas.microsoft.com/office/drawing/2014/main" id="{26AC4A5E-FC65-4447-B4E4-596D21EE6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0" y="23352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5" descr="a2">
            <a:extLst>
              <a:ext uri="{FF2B5EF4-FFF2-40B4-BE49-F238E27FC236}">
                <a16:creationId xmlns:a16="http://schemas.microsoft.com/office/drawing/2014/main" id="{EDB8C9AB-9D2B-D040-80B4-9A289003A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700" y="2362200"/>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6" descr="a4">
            <a:extLst>
              <a:ext uri="{FF2B5EF4-FFF2-40B4-BE49-F238E27FC236}">
                <a16:creationId xmlns:a16="http://schemas.microsoft.com/office/drawing/2014/main" id="{1DE75CD2-6D33-7548-A401-A5E7792927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300" y="2360613"/>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7">
            <a:extLst>
              <a:ext uri="{FF2B5EF4-FFF2-40B4-BE49-F238E27FC236}">
                <a16:creationId xmlns:a16="http://schemas.microsoft.com/office/drawing/2014/main" id="{F3EE6E25-BD5F-AB4B-A45D-81BD817B4630}"/>
              </a:ext>
            </a:extLst>
          </p:cNvPr>
          <p:cNvSpPr txBox="1">
            <a:spLocks noChangeArrowheads="1"/>
          </p:cNvSpPr>
          <p:nvPr/>
        </p:nvSpPr>
        <p:spPr bwMode="auto">
          <a:xfrm>
            <a:off x="2857500" y="31242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r>
              <a:rPr lang="en-US" altLang="en-US" sz="2800">
                <a:solidFill>
                  <a:schemeClr val="accent2"/>
                </a:solidFill>
                <a:latin typeface="Comic Sans MS" panose="030F0902030302020204" pitchFamily="66" charset="0"/>
              </a:rPr>
              <a:t> </a:t>
            </a:r>
            <a:endParaRPr lang="en-US" altLang="en-US" sz="2400">
              <a:solidFill>
                <a:srgbClr val="FF3300"/>
              </a:solidFill>
              <a:latin typeface="Comic Sans MS" panose="030F0902030302020204" pitchFamily="66" charset="0"/>
            </a:endParaRPr>
          </a:p>
        </p:txBody>
      </p:sp>
      <p:sp>
        <p:nvSpPr>
          <p:cNvPr id="18439" name="Text Box 8">
            <a:extLst>
              <a:ext uri="{FF2B5EF4-FFF2-40B4-BE49-F238E27FC236}">
                <a16:creationId xmlns:a16="http://schemas.microsoft.com/office/drawing/2014/main" id="{8AB8AC73-E908-124E-8B62-00D6423DF9DF}"/>
              </a:ext>
            </a:extLst>
          </p:cNvPr>
          <p:cNvSpPr txBox="1">
            <a:spLocks noChangeArrowheads="1"/>
          </p:cNvSpPr>
          <p:nvPr/>
        </p:nvSpPr>
        <p:spPr bwMode="auto">
          <a:xfrm>
            <a:off x="5829300" y="32004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endParaRPr lang="en-US" altLang="en-US" sz="2400" i="0">
              <a:solidFill>
                <a:srgbClr val="FFFFFF"/>
              </a:solidFill>
              <a:latin typeface="Comic Sans MS" panose="030F0902030302020204" pitchFamily="66" charset="0"/>
            </a:endParaRPr>
          </a:p>
        </p:txBody>
      </p:sp>
      <p:pic>
        <p:nvPicPr>
          <p:cNvPr id="18440" name="Picture 9" descr="a5">
            <a:extLst>
              <a:ext uri="{FF2B5EF4-FFF2-40B4-BE49-F238E27FC236}">
                <a16:creationId xmlns:a16="http://schemas.microsoft.com/office/drawing/2014/main" id="{0E078061-36F7-504D-9824-42894E3FC2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850" y="4743450"/>
            <a:ext cx="29908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2C4816E2-57F2-DC41-A29E-02F1ECAD2623}"/>
              </a:ext>
            </a:extLst>
          </p:cNvPr>
          <p:cNvSpPr>
            <a:spLocks noGrp="1" noChangeArrowheads="1"/>
          </p:cNvSpPr>
          <p:nvPr>
            <p:ph type="title"/>
          </p:nvPr>
        </p:nvSpPr>
        <p:spPr/>
        <p:txBody>
          <a:bodyPr/>
          <a:lstStyle/>
          <a:p>
            <a:r>
              <a:rPr lang="en-US" altLang="en-US">
                <a:ea typeface="ＭＳ Ｐゴシック" panose="020B0600070205080204" pitchFamily="34" charset="-128"/>
              </a:rPr>
              <a:t>Frequency spectra</a:t>
            </a:r>
          </a:p>
        </p:txBody>
      </p:sp>
      <p:sp>
        <p:nvSpPr>
          <p:cNvPr id="19458" name="Rectangle 3">
            <a:extLst>
              <a:ext uri="{FF2B5EF4-FFF2-40B4-BE49-F238E27FC236}">
                <a16:creationId xmlns:a16="http://schemas.microsoft.com/office/drawing/2014/main" id="{90E3DA01-4AD6-C943-8315-1F3C762F87C1}"/>
              </a:ext>
            </a:extLst>
          </p:cNvPr>
          <p:cNvSpPr>
            <a:spLocks noGrp="1" noChangeArrowheads="1"/>
          </p:cNvSpPr>
          <p:nvPr>
            <p:ph type="body" idx="1"/>
          </p:nvPr>
        </p:nvSpPr>
        <p:spPr/>
        <p:txBody>
          <a:bodyPr/>
          <a:lstStyle/>
          <a:p>
            <a:endParaRPr lang="en-US" altLang="en-US" sz="2400">
              <a:ea typeface="ＭＳ Ｐゴシック" panose="020B0600070205080204" pitchFamily="34" charset="-128"/>
            </a:endParaRPr>
          </a:p>
        </p:txBody>
      </p:sp>
      <p:pic>
        <p:nvPicPr>
          <p:cNvPr id="19459" name="Picture 2" descr="File:Waveforms.svg">
            <a:extLst>
              <a:ext uri="{FF2B5EF4-FFF2-40B4-BE49-F238E27FC236}">
                <a16:creationId xmlns:a16="http://schemas.microsoft.com/office/drawing/2014/main" id="{1486564F-03E9-B846-83FE-988B21FF2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5" descr="a2">
            <a:extLst>
              <a:ext uri="{FF2B5EF4-FFF2-40B4-BE49-F238E27FC236}">
                <a16:creationId xmlns:a16="http://schemas.microsoft.com/office/drawing/2014/main" id="{CB6186FB-5066-4045-A8D2-E13863954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52675"/>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2" name="Picture 6" descr="a4">
            <a:extLst>
              <a:ext uri="{FF2B5EF4-FFF2-40B4-BE49-F238E27FC236}">
                <a16:creationId xmlns:a16="http://schemas.microsoft.com/office/drawing/2014/main" id="{4630F274-0BF7-CC44-8E59-F8A9ADE2D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51088"/>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 Box 7">
            <a:extLst>
              <a:ext uri="{FF2B5EF4-FFF2-40B4-BE49-F238E27FC236}">
                <a16:creationId xmlns:a16="http://schemas.microsoft.com/office/drawing/2014/main" id="{A9632DE8-3101-E54A-A14A-50CA2CEEF559}"/>
              </a:ext>
            </a:extLst>
          </p:cNvPr>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r>
              <a:rPr lang="en-US" altLang="en-US" sz="2800">
                <a:solidFill>
                  <a:schemeClr val="accent2"/>
                </a:solidFill>
                <a:latin typeface="Comic Sans MS" panose="030F0902030302020204" pitchFamily="66" charset="0"/>
              </a:rPr>
              <a:t> </a:t>
            </a:r>
            <a:endParaRPr lang="en-US" altLang="en-US" sz="2400">
              <a:solidFill>
                <a:srgbClr val="FF3300"/>
              </a:solidFill>
              <a:latin typeface="Comic Sans MS" panose="030F0902030302020204" pitchFamily="66" charset="0"/>
            </a:endParaRPr>
          </a:p>
        </p:txBody>
      </p:sp>
      <p:sp>
        <p:nvSpPr>
          <p:cNvPr id="20484" name="Text Box 8">
            <a:extLst>
              <a:ext uri="{FF2B5EF4-FFF2-40B4-BE49-F238E27FC236}">
                <a16:creationId xmlns:a16="http://schemas.microsoft.com/office/drawing/2014/main" id="{5D813575-97C5-264E-8A3A-8070BFA4C419}"/>
              </a:ext>
            </a:extLst>
          </p:cNvPr>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endParaRPr lang="en-US" altLang="en-US" sz="2400" i="0">
              <a:solidFill>
                <a:srgbClr val="FFFFFF"/>
              </a:solidFill>
              <a:latin typeface="Comic Sans MS" panose="030F0902030302020204" pitchFamily="66" charset="0"/>
            </a:endParaRPr>
          </a:p>
        </p:txBody>
      </p:sp>
      <p:pic>
        <p:nvPicPr>
          <p:cNvPr id="20485" name="Picture 9" descr="a6">
            <a:extLst>
              <a:ext uri="{FF2B5EF4-FFF2-40B4-BE49-F238E27FC236}">
                <a16:creationId xmlns:a16="http://schemas.microsoft.com/office/drawing/2014/main" id="{1000BE0B-3119-1D4E-B178-29CA91F03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684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10">
            <a:extLst>
              <a:ext uri="{FF2B5EF4-FFF2-40B4-BE49-F238E27FC236}">
                <a16:creationId xmlns:a16="http://schemas.microsoft.com/office/drawing/2014/main" id="{39A16F22-E832-B54C-9E65-401859F3DD48}"/>
              </a:ext>
            </a:extLst>
          </p:cNvPr>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r>
              <a:rPr lang="en-US" altLang="en-US" sz="2800">
                <a:solidFill>
                  <a:schemeClr val="accent2"/>
                </a:solidFill>
                <a:latin typeface="Comic Sans MS" panose="030F0902030302020204" pitchFamily="66" charset="0"/>
              </a:rPr>
              <a:t> </a:t>
            </a:r>
            <a:endParaRPr lang="en-US" altLang="en-US" sz="2400">
              <a:solidFill>
                <a:srgbClr val="FF3300"/>
              </a:solidFill>
              <a:latin typeface="Comic Sans MS" panose="030F0902030302020204" pitchFamily="66" charset="0"/>
            </a:endParaRPr>
          </a:p>
        </p:txBody>
      </p:sp>
      <p:sp>
        <p:nvSpPr>
          <p:cNvPr id="20487" name="Rectangle 13">
            <a:extLst>
              <a:ext uri="{FF2B5EF4-FFF2-40B4-BE49-F238E27FC236}">
                <a16:creationId xmlns:a16="http://schemas.microsoft.com/office/drawing/2014/main" id="{4376AD8B-BB7C-1C45-B26C-73852898D6F2}"/>
              </a:ext>
            </a:extLst>
          </p:cNvPr>
          <p:cNvSpPr>
            <a:spLocks noGrp="1" noChangeArrowheads="1"/>
          </p:cNvSpPr>
          <p:nvPr>
            <p:ph type="title"/>
          </p:nvPr>
        </p:nvSpPr>
        <p:spPr/>
        <p:txBody>
          <a:bodyPr/>
          <a:lstStyle/>
          <a:p>
            <a:r>
              <a:rPr lang="en-US" altLang="en-US">
                <a:ea typeface="ＭＳ Ｐゴシック" panose="020B0600070205080204" pitchFamily="34" charset="-128"/>
              </a:rPr>
              <a:t>Frequency spectra</a:t>
            </a:r>
          </a:p>
        </p:txBody>
      </p:sp>
      <p:pic>
        <p:nvPicPr>
          <p:cNvPr id="20488" name="Picture 2" descr="File:Waveforms.svg">
            <a:extLst>
              <a:ext uri="{FF2B5EF4-FFF2-40B4-BE49-F238E27FC236}">
                <a16:creationId xmlns:a16="http://schemas.microsoft.com/office/drawing/2014/main" id="{C00D3805-4F47-5743-B812-297FB6B13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5">
            <a:extLst>
              <a:ext uri="{FF2B5EF4-FFF2-40B4-BE49-F238E27FC236}">
                <a16:creationId xmlns:a16="http://schemas.microsoft.com/office/drawing/2014/main" id="{AEEC035C-12E2-B94B-9187-9B6EF0A546D2}"/>
              </a:ext>
            </a:extLst>
          </p:cNvPr>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r>
              <a:rPr lang="en-US" altLang="en-US" sz="2800">
                <a:solidFill>
                  <a:schemeClr val="accent2"/>
                </a:solidFill>
                <a:latin typeface="Comic Sans MS" panose="030F0902030302020204" pitchFamily="66" charset="0"/>
              </a:rPr>
              <a:t> </a:t>
            </a:r>
            <a:endParaRPr lang="en-US" altLang="en-US" sz="2400">
              <a:solidFill>
                <a:srgbClr val="FF3300"/>
              </a:solidFill>
              <a:latin typeface="Comic Sans MS" panose="030F0902030302020204" pitchFamily="66" charset="0"/>
            </a:endParaRPr>
          </a:p>
        </p:txBody>
      </p:sp>
      <p:sp>
        <p:nvSpPr>
          <p:cNvPr id="21506" name="Text Box 6">
            <a:extLst>
              <a:ext uri="{FF2B5EF4-FFF2-40B4-BE49-F238E27FC236}">
                <a16:creationId xmlns:a16="http://schemas.microsoft.com/office/drawing/2014/main" id="{EF3C8470-E325-C648-9C95-74187CC7965B}"/>
              </a:ext>
            </a:extLst>
          </p:cNvPr>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endParaRPr lang="en-US" altLang="en-US" sz="2400" i="0">
              <a:solidFill>
                <a:srgbClr val="FFFFFF"/>
              </a:solidFill>
              <a:latin typeface="Comic Sans MS" panose="030F0902030302020204" pitchFamily="66" charset="0"/>
            </a:endParaRPr>
          </a:p>
        </p:txBody>
      </p:sp>
      <p:sp>
        <p:nvSpPr>
          <p:cNvPr id="21507" name="Text Box 7">
            <a:extLst>
              <a:ext uri="{FF2B5EF4-FFF2-40B4-BE49-F238E27FC236}">
                <a16:creationId xmlns:a16="http://schemas.microsoft.com/office/drawing/2014/main" id="{8437A0DB-B0E3-CF4B-AB30-7E1C1C084C5A}"/>
              </a:ext>
            </a:extLst>
          </p:cNvPr>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 </a:t>
            </a:r>
            <a:endParaRPr lang="en-US" altLang="en-US" sz="2400" i="0">
              <a:solidFill>
                <a:srgbClr val="FFFFFF"/>
              </a:solidFill>
              <a:latin typeface="Comic Sans MS" panose="030F0902030302020204" pitchFamily="66" charset="0"/>
            </a:endParaRPr>
          </a:p>
        </p:txBody>
      </p:sp>
      <p:pic>
        <p:nvPicPr>
          <p:cNvPr id="21508" name="Picture 8" descr="a6">
            <a:extLst>
              <a:ext uri="{FF2B5EF4-FFF2-40B4-BE49-F238E27FC236}">
                <a16:creationId xmlns:a16="http://schemas.microsoft.com/office/drawing/2014/main" id="{29559278-18CE-4D42-859B-119022EDD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98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9" descr="a30">
            <a:extLst>
              <a:ext uri="{FF2B5EF4-FFF2-40B4-BE49-F238E27FC236}">
                <a16:creationId xmlns:a16="http://schemas.microsoft.com/office/drawing/2014/main" id="{71EC0F65-A7F4-C94F-9BFF-A1A1C8BCC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81538"/>
            <a:ext cx="25146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0" descr="a35">
            <a:extLst>
              <a:ext uri="{FF2B5EF4-FFF2-40B4-BE49-F238E27FC236}">
                <a16:creationId xmlns:a16="http://schemas.microsoft.com/office/drawing/2014/main" id="{2B600575-8ACE-3A40-8856-570C59C96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476500"/>
            <a:ext cx="2438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13">
            <a:extLst>
              <a:ext uri="{FF2B5EF4-FFF2-40B4-BE49-F238E27FC236}">
                <a16:creationId xmlns:a16="http://schemas.microsoft.com/office/drawing/2014/main" id="{1474CC70-3279-BD40-9B03-52E50E698E26}"/>
              </a:ext>
            </a:extLst>
          </p:cNvPr>
          <p:cNvSpPr>
            <a:spLocks noGrp="1" noChangeArrowheads="1"/>
          </p:cNvSpPr>
          <p:nvPr>
            <p:ph type="title"/>
          </p:nvPr>
        </p:nvSpPr>
        <p:spPr/>
        <p:txBody>
          <a:bodyPr/>
          <a:lstStyle/>
          <a:p>
            <a:r>
              <a:rPr lang="en-US" altLang="en-US">
                <a:ea typeface="ＭＳ Ｐゴシック" panose="020B0600070205080204" pitchFamily="34" charset="-128"/>
              </a:rPr>
              <a:t>Frequency spectra</a:t>
            </a:r>
          </a:p>
        </p:txBody>
      </p:sp>
      <p:pic>
        <p:nvPicPr>
          <p:cNvPr id="21512" name="Picture 2" descr="File:Waveforms.svg">
            <a:extLst>
              <a:ext uri="{FF2B5EF4-FFF2-40B4-BE49-F238E27FC236}">
                <a16:creationId xmlns:a16="http://schemas.microsoft.com/office/drawing/2014/main" id="{54408D12-9D05-DE4F-B1D3-36FD3849CA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5">
            <a:extLst>
              <a:ext uri="{FF2B5EF4-FFF2-40B4-BE49-F238E27FC236}">
                <a16:creationId xmlns:a16="http://schemas.microsoft.com/office/drawing/2014/main" id="{67F453FF-4965-204D-9047-0B65279AB7CB}"/>
              </a:ext>
            </a:extLst>
          </p:cNvPr>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r>
              <a:rPr lang="en-US" altLang="en-US" sz="2800">
                <a:solidFill>
                  <a:schemeClr val="accent2"/>
                </a:solidFill>
                <a:latin typeface="Comic Sans MS" panose="030F0902030302020204" pitchFamily="66" charset="0"/>
              </a:rPr>
              <a:t> </a:t>
            </a:r>
            <a:endParaRPr lang="en-US" altLang="en-US" sz="2400">
              <a:solidFill>
                <a:srgbClr val="FF3300"/>
              </a:solidFill>
              <a:latin typeface="Comic Sans MS" panose="030F0902030302020204" pitchFamily="66" charset="0"/>
            </a:endParaRPr>
          </a:p>
        </p:txBody>
      </p:sp>
      <p:sp>
        <p:nvSpPr>
          <p:cNvPr id="22530" name="Text Box 6">
            <a:extLst>
              <a:ext uri="{FF2B5EF4-FFF2-40B4-BE49-F238E27FC236}">
                <a16:creationId xmlns:a16="http://schemas.microsoft.com/office/drawing/2014/main" id="{FB9667AF-C7FA-1E49-ABF4-887536508EA3}"/>
              </a:ext>
            </a:extLst>
          </p:cNvPr>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endParaRPr lang="en-US" altLang="en-US" sz="2400" i="0">
              <a:solidFill>
                <a:srgbClr val="FFFFFF"/>
              </a:solidFill>
              <a:latin typeface="Comic Sans MS" panose="030F0902030302020204" pitchFamily="66" charset="0"/>
            </a:endParaRPr>
          </a:p>
        </p:txBody>
      </p:sp>
      <p:sp>
        <p:nvSpPr>
          <p:cNvPr id="22531" name="Text Box 7">
            <a:extLst>
              <a:ext uri="{FF2B5EF4-FFF2-40B4-BE49-F238E27FC236}">
                <a16:creationId xmlns:a16="http://schemas.microsoft.com/office/drawing/2014/main" id="{6F4059DE-57F8-EE4A-B578-A1F64B6E5EF0}"/>
              </a:ext>
            </a:extLst>
          </p:cNvPr>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 </a:t>
            </a:r>
            <a:endParaRPr lang="en-US" altLang="en-US" sz="2400" i="0">
              <a:solidFill>
                <a:srgbClr val="FFFFFF"/>
              </a:solidFill>
              <a:latin typeface="Comic Sans MS" panose="030F0902030302020204" pitchFamily="66" charset="0"/>
            </a:endParaRPr>
          </a:p>
        </p:txBody>
      </p:sp>
      <p:pic>
        <p:nvPicPr>
          <p:cNvPr id="22532" name="Picture 8" descr="a30">
            <a:extLst>
              <a:ext uri="{FF2B5EF4-FFF2-40B4-BE49-F238E27FC236}">
                <a16:creationId xmlns:a16="http://schemas.microsoft.com/office/drawing/2014/main" id="{00548078-B540-6342-9F2C-E606FA0299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14600"/>
            <a:ext cx="25146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9" descr="a31">
            <a:extLst>
              <a:ext uri="{FF2B5EF4-FFF2-40B4-BE49-F238E27FC236}">
                <a16:creationId xmlns:a16="http://schemas.microsoft.com/office/drawing/2014/main" id="{71BF5B6E-310F-234B-928B-43852EDDB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65663"/>
            <a:ext cx="25146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10" descr="a36">
            <a:extLst>
              <a:ext uri="{FF2B5EF4-FFF2-40B4-BE49-F238E27FC236}">
                <a16:creationId xmlns:a16="http://schemas.microsoft.com/office/drawing/2014/main" id="{F54381AB-2D13-7247-82F9-B7B940753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14600"/>
            <a:ext cx="25146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13">
            <a:extLst>
              <a:ext uri="{FF2B5EF4-FFF2-40B4-BE49-F238E27FC236}">
                <a16:creationId xmlns:a16="http://schemas.microsoft.com/office/drawing/2014/main" id="{BE0E18B0-3453-9745-8F13-42EF0638141C}"/>
              </a:ext>
            </a:extLst>
          </p:cNvPr>
          <p:cNvSpPr>
            <a:spLocks noGrp="1" noChangeArrowheads="1"/>
          </p:cNvSpPr>
          <p:nvPr>
            <p:ph type="title"/>
          </p:nvPr>
        </p:nvSpPr>
        <p:spPr/>
        <p:txBody>
          <a:bodyPr/>
          <a:lstStyle/>
          <a:p>
            <a:r>
              <a:rPr lang="en-US" altLang="en-US">
                <a:ea typeface="ＭＳ Ｐゴシック" panose="020B0600070205080204" pitchFamily="34" charset="-128"/>
              </a:rPr>
              <a:t>Frequency spectra</a:t>
            </a:r>
          </a:p>
        </p:txBody>
      </p:sp>
      <p:pic>
        <p:nvPicPr>
          <p:cNvPr id="22536" name="Picture 2" descr="File:Waveforms.svg">
            <a:extLst>
              <a:ext uri="{FF2B5EF4-FFF2-40B4-BE49-F238E27FC236}">
                <a16:creationId xmlns:a16="http://schemas.microsoft.com/office/drawing/2014/main" id="{6635D561-20BE-4B40-8C6F-64B9CC09F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5">
            <a:extLst>
              <a:ext uri="{FF2B5EF4-FFF2-40B4-BE49-F238E27FC236}">
                <a16:creationId xmlns:a16="http://schemas.microsoft.com/office/drawing/2014/main" id="{1F335616-7C87-E542-81C1-2B179B6A0718}"/>
              </a:ext>
            </a:extLst>
          </p:cNvPr>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 </a:t>
            </a:r>
            <a:endParaRPr lang="en-US" altLang="en-US" sz="2400" i="0">
              <a:solidFill>
                <a:srgbClr val="FFFFFF"/>
              </a:solidFill>
              <a:latin typeface="Comic Sans MS" panose="030F0902030302020204" pitchFamily="66" charset="0"/>
            </a:endParaRPr>
          </a:p>
        </p:txBody>
      </p:sp>
      <p:sp>
        <p:nvSpPr>
          <p:cNvPr id="23554" name="Text Box 6">
            <a:extLst>
              <a:ext uri="{FF2B5EF4-FFF2-40B4-BE49-F238E27FC236}">
                <a16:creationId xmlns:a16="http://schemas.microsoft.com/office/drawing/2014/main" id="{F396AE7B-2897-9647-93B0-C01387CB0050}"/>
              </a:ext>
            </a:extLst>
          </p:cNvPr>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endParaRPr lang="en-US" altLang="en-US" sz="2400" i="0">
              <a:solidFill>
                <a:srgbClr val="FFFFFF"/>
              </a:solidFill>
              <a:latin typeface="Comic Sans MS" panose="030F0902030302020204" pitchFamily="66" charset="0"/>
            </a:endParaRPr>
          </a:p>
        </p:txBody>
      </p:sp>
      <p:sp>
        <p:nvSpPr>
          <p:cNvPr id="23555" name="Text Box 7">
            <a:extLst>
              <a:ext uri="{FF2B5EF4-FFF2-40B4-BE49-F238E27FC236}">
                <a16:creationId xmlns:a16="http://schemas.microsoft.com/office/drawing/2014/main" id="{1BDA6FB7-612B-2543-B078-85817B26931E}"/>
              </a:ext>
            </a:extLst>
          </p:cNvPr>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 </a:t>
            </a:r>
            <a:endParaRPr lang="en-US" altLang="en-US" sz="2400" i="0">
              <a:solidFill>
                <a:srgbClr val="FFFFFF"/>
              </a:solidFill>
              <a:latin typeface="Comic Sans MS" panose="030F0902030302020204" pitchFamily="66" charset="0"/>
            </a:endParaRPr>
          </a:p>
        </p:txBody>
      </p:sp>
      <p:pic>
        <p:nvPicPr>
          <p:cNvPr id="23556" name="Picture 8" descr="a32">
            <a:extLst>
              <a:ext uri="{FF2B5EF4-FFF2-40B4-BE49-F238E27FC236}">
                <a16:creationId xmlns:a16="http://schemas.microsoft.com/office/drawing/2014/main" id="{642C4F1B-5070-F14A-BF3B-4434E14D5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463800"/>
            <a:ext cx="25717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9" descr="a38">
            <a:extLst>
              <a:ext uri="{FF2B5EF4-FFF2-40B4-BE49-F238E27FC236}">
                <a16:creationId xmlns:a16="http://schemas.microsoft.com/office/drawing/2014/main" id="{97C46453-783F-2441-8187-FD890E58F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438400"/>
            <a:ext cx="26003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10" descr="kk1">
            <a:extLst>
              <a:ext uri="{FF2B5EF4-FFF2-40B4-BE49-F238E27FC236}">
                <a16:creationId xmlns:a16="http://schemas.microsoft.com/office/drawing/2014/main" id="{F753F21E-9805-A64D-AED5-DF4639C5C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668838"/>
            <a:ext cx="2552700"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14">
            <a:extLst>
              <a:ext uri="{FF2B5EF4-FFF2-40B4-BE49-F238E27FC236}">
                <a16:creationId xmlns:a16="http://schemas.microsoft.com/office/drawing/2014/main" id="{A2848929-340E-A34C-8919-106477A595AF}"/>
              </a:ext>
            </a:extLst>
          </p:cNvPr>
          <p:cNvSpPr>
            <a:spLocks noGrp="1" noChangeArrowheads="1"/>
          </p:cNvSpPr>
          <p:nvPr>
            <p:ph type="title"/>
          </p:nvPr>
        </p:nvSpPr>
        <p:spPr/>
        <p:txBody>
          <a:bodyPr/>
          <a:lstStyle/>
          <a:p>
            <a:r>
              <a:rPr lang="en-US" altLang="en-US">
                <a:ea typeface="ＭＳ Ｐゴシック" panose="020B0600070205080204" pitchFamily="34" charset="-128"/>
              </a:rPr>
              <a:t>Frequency spectra</a:t>
            </a:r>
          </a:p>
        </p:txBody>
      </p:sp>
      <p:pic>
        <p:nvPicPr>
          <p:cNvPr id="23560" name="Picture 2" descr="File:Waveforms.svg">
            <a:extLst>
              <a:ext uri="{FF2B5EF4-FFF2-40B4-BE49-F238E27FC236}">
                <a16:creationId xmlns:a16="http://schemas.microsoft.com/office/drawing/2014/main" id="{07C28DD7-103C-BF4B-B530-F0B310A8C7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A0EA511D-1C5C-ED4C-B9A1-CEC1B9AAD264}"/>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Image filtering</a:t>
            </a:r>
            <a:endParaRPr lang="en-US" altLang="en-US" sz="4800">
              <a:ea typeface="ＭＳ Ｐゴシック" panose="020B0600070205080204" pitchFamily="34" charset="-128"/>
            </a:endParaRPr>
          </a:p>
        </p:txBody>
      </p:sp>
      <p:sp>
        <p:nvSpPr>
          <p:cNvPr id="6146" name="Content Placeholder 2">
            <a:extLst>
              <a:ext uri="{FF2B5EF4-FFF2-40B4-BE49-F238E27FC236}">
                <a16:creationId xmlns:a16="http://schemas.microsoft.com/office/drawing/2014/main" id="{22769BF1-5BB8-9E40-AAF4-968B4F623F80}"/>
              </a:ext>
            </a:extLst>
          </p:cNvPr>
          <p:cNvSpPr>
            <a:spLocks noGrp="1" noChangeArrowheads="1"/>
          </p:cNvSpPr>
          <p:nvPr>
            <p:ph idx="1"/>
          </p:nvPr>
        </p:nvSpPr>
        <p:spPr/>
        <p:txBody>
          <a:bodyPr/>
          <a:lstStyle/>
          <a:p>
            <a:r>
              <a:rPr lang="en-US" altLang="en-US" dirty="0">
                <a:ea typeface="ＭＳ Ｐゴシック" panose="020B0600070205080204" pitchFamily="34" charset="-128"/>
              </a:rPr>
              <a:t>Fourier transform and frequency domain</a:t>
            </a:r>
          </a:p>
          <a:p>
            <a:pPr lvl="1"/>
            <a:r>
              <a:rPr lang="en-US" altLang="en-US" dirty="0">
                <a:ea typeface="ＭＳ Ｐゴシック" panose="020B0600070205080204" pitchFamily="34" charset="-128"/>
              </a:rPr>
              <a:t>Frequency view of filtering</a:t>
            </a:r>
          </a:p>
          <a:p>
            <a:pPr lvl="1"/>
            <a:r>
              <a:rPr lang="en-US" altLang="en-US" dirty="0">
                <a:ea typeface="ＭＳ Ｐゴシック" panose="020B0600070205080204" pitchFamily="34" charset="-128"/>
              </a:rPr>
              <a:t>Hybrid images</a:t>
            </a:r>
          </a:p>
          <a:p>
            <a:pPr lvl="1"/>
            <a:r>
              <a:rPr lang="en-US" altLang="en-US" dirty="0">
                <a:ea typeface="ＭＳ Ｐゴシック" panose="020B0600070205080204" pitchFamily="34" charset="-128"/>
              </a:rPr>
              <a:t>Sampling</a:t>
            </a:r>
          </a:p>
          <a:p>
            <a:pPr eaLnBrk="1" hangingPunct="1"/>
            <a:r>
              <a:rPr lang="en-US" altLang="en-US" dirty="0">
                <a:ea typeface="ＭＳ Ｐゴシック" panose="020B0600070205080204" pitchFamily="34" charset="-128"/>
              </a:rPr>
              <a:t>Reading: Chapters 3</a:t>
            </a:r>
          </a:p>
          <a:p>
            <a:pPr eaLnBrk="1" hangingPunct="1"/>
            <a:r>
              <a:rPr lang="en-US" altLang="en-US" dirty="0">
                <a:ea typeface="ＭＳ Ｐゴシック" panose="020B0600070205080204" pitchFamily="34" charset="-128"/>
              </a:rPr>
              <a:t>Some slides from James Hays, David </a:t>
            </a:r>
            <a:r>
              <a:rPr lang="en-US" altLang="en-US" dirty="0" err="1">
                <a:ea typeface="ＭＳ Ｐゴシック" panose="020B0600070205080204" pitchFamily="34" charset="-128"/>
              </a:rPr>
              <a:t>Hoeim</a:t>
            </a:r>
            <a:r>
              <a:rPr lang="en-US" altLang="en-US" dirty="0">
                <a:ea typeface="ＭＳ Ｐゴシック" panose="020B0600070205080204" pitchFamily="34" charset="-128"/>
              </a:rPr>
              <a:t>, Steve Seitz, Richard </a:t>
            </a:r>
            <a:r>
              <a:rPr lang="en-US" altLang="en-US" dirty="0" err="1">
                <a:ea typeface="ＭＳ Ｐゴシック" panose="020B0600070205080204" pitchFamily="34" charset="-128"/>
              </a:rPr>
              <a:t>Szeliski</a:t>
            </a:r>
            <a:r>
              <a:rPr lang="en-US" altLang="en-US" dirty="0">
                <a:ea typeface="ＭＳ Ｐゴシック" panose="020B0600070205080204" pitchFamily="34" charset="-128"/>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5">
            <a:extLst>
              <a:ext uri="{FF2B5EF4-FFF2-40B4-BE49-F238E27FC236}">
                <a16:creationId xmlns:a16="http://schemas.microsoft.com/office/drawing/2014/main" id="{7D26C1D7-197E-D54D-9DB6-C9EC171E052E}"/>
              </a:ext>
            </a:extLst>
          </p:cNvPr>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r>
              <a:rPr lang="en-US" altLang="en-US" sz="2800">
                <a:solidFill>
                  <a:schemeClr val="accent2"/>
                </a:solidFill>
                <a:latin typeface="Comic Sans MS" panose="030F0902030302020204" pitchFamily="66" charset="0"/>
              </a:rPr>
              <a:t> </a:t>
            </a:r>
            <a:endParaRPr lang="en-US" altLang="en-US" sz="2400">
              <a:solidFill>
                <a:srgbClr val="FF3300"/>
              </a:solidFill>
              <a:latin typeface="Comic Sans MS" panose="030F0902030302020204" pitchFamily="66" charset="0"/>
            </a:endParaRPr>
          </a:p>
        </p:txBody>
      </p:sp>
      <p:sp>
        <p:nvSpPr>
          <p:cNvPr id="24578" name="Text Box 6">
            <a:extLst>
              <a:ext uri="{FF2B5EF4-FFF2-40B4-BE49-F238E27FC236}">
                <a16:creationId xmlns:a16="http://schemas.microsoft.com/office/drawing/2014/main" id="{36B846C3-C204-8D4E-9F81-81B45A9CB40F}"/>
              </a:ext>
            </a:extLst>
          </p:cNvPr>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endParaRPr lang="en-US" altLang="en-US" sz="2400" i="0">
              <a:solidFill>
                <a:srgbClr val="FFFFFF"/>
              </a:solidFill>
              <a:latin typeface="Comic Sans MS" panose="030F0902030302020204" pitchFamily="66" charset="0"/>
            </a:endParaRPr>
          </a:p>
        </p:txBody>
      </p:sp>
      <p:sp>
        <p:nvSpPr>
          <p:cNvPr id="24579" name="Text Box 7">
            <a:extLst>
              <a:ext uri="{FF2B5EF4-FFF2-40B4-BE49-F238E27FC236}">
                <a16:creationId xmlns:a16="http://schemas.microsoft.com/office/drawing/2014/main" id="{77DD5BDF-86C6-0F4E-98F0-58A395D85D7F}"/>
              </a:ext>
            </a:extLst>
          </p:cNvPr>
          <p:cNvSpPr txBox="1">
            <a:spLocks noChangeArrowheads="1"/>
          </p:cNvSpPr>
          <p:nvPr/>
        </p:nvSpPr>
        <p:spPr bwMode="auto">
          <a:xfrm>
            <a:off x="3086100" y="53609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 </a:t>
            </a:r>
            <a:endParaRPr lang="en-US" altLang="en-US" sz="2400" i="0">
              <a:solidFill>
                <a:srgbClr val="FFFFFF"/>
              </a:solidFill>
              <a:latin typeface="Comic Sans MS" panose="030F0902030302020204" pitchFamily="66" charset="0"/>
            </a:endParaRPr>
          </a:p>
        </p:txBody>
      </p:sp>
      <p:pic>
        <p:nvPicPr>
          <p:cNvPr id="24580" name="Picture 8" descr="a39">
            <a:extLst>
              <a:ext uri="{FF2B5EF4-FFF2-40B4-BE49-F238E27FC236}">
                <a16:creationId xmlns:a16="http://schemas.microsoft.com/office/drawing/2014/main" id="{1D3884CB-FD44-9847-956A-A444E848D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46338"/>
            <a:ext cx="25908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9" descr="a34">
            <a:extLst>
              <a:ext uri="{FF2B5EF4-FFF2-40B4-BE49-F238E27FC236}">
                <a16:creationId xmlns:a16="http://schemas.microsoft.com/office/drawing/2014/main" id="{FC569788-696B-2D46-9D00-EA40B0A83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4668838"/>
            <a:ext cx="2514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10" descr="kk1">
            <a:extLst>
              <a:ext uri="{FF2B5EF4-FFF2-40B4-BE49-F238E27FC236}">
                <a16:creationId xmlns:a16="http://schemas.microsoft.com/office/drawing/2014/main" id="{D98E5626-EFA2-1841-A371-B9B1DBAC22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446338"/>
            <a:ext cx="2601913"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Rectangle 14">
            <a:extLst>
              <a:ext uri="{FF2B5EF4-FFF2-40B4-BE49-F238E27FC236}">
                <a16:creationId xmlns:a16="http://schemas.microsoft.com/office/drawing/2014/main" id="{EEDF1DCA-14B7-104A-8E58-8E1672FBFA0C}"/>
              </a:ext>
            </a:extLst>
          </p:cNvPr>
          <p:cNvSpPr>
            <a:spLocks noGrp="1" noChangeArrowheads="1"/>
          </p:cNvSpPr>
          <p:nvPr>
            <p:ph type="title"/>
          </p:nvPr>
        </p:nvSpPr>
        <p:spPr/>
        <p:txBody>
          <a:bodyPr/>
          <a:lstStyle/>
          <a:p>
            <a:r>
              <a:rPr lang="en-US" altLang="en-US">
                <a:ea typeface="ＭＳ Ｐゴシック" panose="020B0600070205080204" pitchFamily="34" charset="-128"/>
              </a:rPr>
              <a:t>Frequency spectra</a:t>
            </a:r>
          </a:p>
        </p:txBody>
      </p:sp>
      <p:pic>
        <p:nvPicPr>
          <p:cNvPr id="24584" name="Picture 2" descr="File:Waveforms.svg">
            <a:extLst>
              <a:ext uri="{FF2B5EF4-FFF2-40B4-BE49-F238E27FC236}">
                <a16:creationId xmlns:a16="http://schemas.microsoft.com/office/drawing/2014/main" id="{086399CA-7B30-EE41-AD6D-4D033C0D1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5">
            <a:extLst>
              <a:ext uri="{FF2B5EF4-FFF2-40B4-BE49-F238E27FC236}">
                <a16:creationId xmlns:a16="http://schemas.microsoft.com/office/drawing/2014/main" id="{659B2D8C-E90C-CB4A-B076-19E33306CCFA}"/>
              </a:ext>
            </a:extLst>
          </p:cNvPr>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50000"/>
              </a:spcBef>
              <a:buFontTx/>
              <a:buNone/>
            </a:pPr>
            <a:r>
              <a:rPr lang="en-US" altLang="en-US" sz="2800" i="0">
                <a:solidFill>
                  <a:srgbClr val="FFFFFF"/>
                </a:solidFill>
                <a:latin typeface="Comic Sans MS" panose="030F0902030302020204" pitchFamily="66" charset="0"/>
              </a:rPr>
              <a:t>=</a:t>
            </a:r>
            <a:r>
              <a:rPr lang="en-US" altLang="en-US" sz="2800">
                <a:solidFill>
                  <a:schemeClr val="accent2"/>
                </a:solidFill>
                <a:latin typeface="Comic Sans MS" panose="030F0902030302020204" pitchFamily="66" charset="0"/>
              </a:rPr>
              <a:t> </a:t>
            </a:r>
            <a:endParaRPr lang="en-US" altLang="en-US" sz="2400">
              <a:solidFill>
                <a:srgbClr val="FF3300"/>
              </a:solidFill>
              <a:latin typeface="Comic Sans MS" panose="030F0902030302020204" pitchFamily="66" charset="0"/>
            </a:endParaRPr>
          </a:p>
        </p:txBody>
      </p:sp>
      <p:pic>
        <p:nvPicPr>
          <p:cNvPr id="25602" name="Picture 6" descr="a5">
            <a:extLst>
              <a:ext uri="{FF2B5EF4-FFF2-40B4-BE49-F238E27FC236}">
                <a16:creationId xmlns:a16="http://schemas.microsoft.com/office/drawing/2014/main" id="{55012ED7-D58F-FC4A-9DE3-8AB18F4EA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450" y="4064000"/>
            <a:ext cx="29908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3" name="Object 8">
            <a:extLst>
              <a:ext uri="{FF2B5EF4-FFF2-40B4-BE49-F238E27FC236}">
                <a16:creationId xmlns:a16="http://schemas.microsoft.com/office/drawing/2014/main" id="{63D834A2-A8D3-2948-8CED-087696DC4ED6}"/>
              </a:ext>
            </a:extLst>
          </p:cNvPr>
          <p:cNvGraphicFramePr>
            <a:graphicFrameLocks noChangeAspect="1"/>
          </p:cNvGraphicFramePr>
          <p:nvPr/>
        </p:nvGraphicFramePr>
        <p:xfrm>
          <a:off x="3552825" y="2870200"/>
          <a:ext cx="2352675" cy="989013"/>
        </p:xfrm>
        <a:graphic>
          <a:graphicData uri="http://schemas.openxmlformats.org/presentationml/2006/ole">
            <mc:AlternateContent xmlns:mc="http://schemas.openxmlformats.org/markup-compatibility/2006">
              <mc:Choice xmlns:v="urn:schemas-microsoft-com:vml" Requires="v">
                <p:oleObj name="Equation" r:id="rId3" imgW="23698200" imgH="9944100" progId="">
                  <p:embed/>
                </p:oleObj>
              </mc:Choice>
              <mc:Fallback>
                <p:oleObj name="Equation" r:id="rId3" imgW="23698200" imgH="9944100" progId="">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825" y="2870200"/>
                        <a:ext cx="2352675" cy="9890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4" name="Rectangle 10">
            <a:extLst>
              <a:ext uri="{FF2B5EF4-FFF2-40B4-BE49-F238E27FC236}">
                <a16:creationId xmlns:a16="http://schemas.microsoft.com/office/drawing/2014/main" id="{B6FE867D-979E-9C48-8109-994192BAE6A0}"/>
              </a:ext>
            </a:extLst>
          </p:cNvPr>
          <p:cNvSpPr>
            <a:spLocks noGrp="1" noChangeArrowheads="1"/>
          </p:cNvSpPr>
          <p:nvPr>
            <p:ph type="title"/>
          </p:nvPr>
        </p:nvSpPr>
        <p:spPr/>
        <p:txBody>
          <a:bodyPr/>
          <a:lstStyle/>
          <a:p>
            <a:r>
              <a:rPr lang="en-US" altLang="en-US">
                <a:ea typeface="ＭＳ Ｐゴシック" panose="020B0600070205080204" pitchFamily="34" charset="-128"/>
              </a:rPr>
              <a:t>Frequency spectra</a:t>
            </a:r>
          </a:p>
        </p:txBody>
      </p:sp>
      <p:pic>
        <p:nvPicPr>
          <p:cNvPr id="25605" name="Picture 2" descr="File:Waveforms.svg">
            <a:extLst>
              <a:ext uri="{FF2B5EF4-FFF2-40B4-BE49-F238E27FC236}">
                <a16:creationId xmlns:a16="http://schemas.microsoft.com/office/drawing/2014/main" id="{3DD6FE03-295E-2A4D-8798-A1DE612290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5146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D84536AD-64F0-FA44-94C5-E00E3A01D37C}"/>
              </a:ext>
            </a:extLst>
          </p:cNvPr>
          <p:cNvSpPr>
            <a:spLocks noGrp="1" noChangeArrowheads="1"/>
          </p:cNvSpPr>
          <p:nvPr>
            <p:ph type="title"/>
          </p:nvPr>
        </p:nvSpPr>
        <p:spPr/>
        <p:txBody>
          <a:bodyPr/>
          <a:lstStyle/>
          <a:p>
            <a:r>
              <a:rPr lang="en-US" altLang="en-US">
                <a:ea typeface="ＭＳ Ｐゴシック" panose="020B0600070205080204" pitchFamily="34" charset="-128"/>
              </a:rPr>
              <a:t>Example: Music</a:t>
            </a:r>
          </a:p>
        </p:txBody>
      </p:sp>
      <p:sp>
        <p:nvSpPr>
          <p:cNvPr id="26626" name="Content Placeholder 2">
            <a:extLst>
              <a:ext uri="{FF2B5EF4-FFF2-40B4-BE49-F238E27FC236}">
                <a16:creationId xmlns:a16="http://schemas.microsoft.com/office/drawing/2014/main" id="{B45E9EC6-60E5-2D49-A758-606F9AC83EB4}"/>
              </a:ext>
            </a:extLst>
          </p:cNvPr>
          <p:cNvSpPr>
            <a:spLocks noGrp="1" noChangeArrowheads="1"/>
          </p:cNvSpPr>
          <p:nvPr>
            <p:ph idx="1"/>
          </p:nvPr>
        </p:nvSpPr>
        <p:spPr/>
        <p:txBody>
          <a:bodyPr/>
          <a:lstStyle/>
          <a:p>
            <a:r>
              <a:rPr lang="en-US" altLang="en-US">
                <a:ea typeface="ＭＳ Ｐゴシック" panose="020B0600070205080204" pitchFamily="34" charset="-128"/>
              </a:rPr>
              <a:t>We think of music in terms of frequencies at different magnitudes</a:t>
            </a:r>
          </a:p>
        </p:txBody>
      </p:sp>
      <p:pic>
        <p:nvPicPr>
          <p:cNvPr id="26627" name="Picture 4" descr="File:Voice waveform and spectrum.png">
            <a:extLst>
              <a:ext uri="{FF2B5EF4-FFF2-40B4-BE49-F238E27FC236}">
                <a16:creationId xmlns:a16="http://schemas.microsoft.com/office/drawing/2014/main" id="{F05BF0EF-F1FF-8840-A3C8-8016EB8A98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67000"/>
            <a:ext cx="7620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A1B10293-96FD-444D-B5AE-5562CD17AAB7}"/>
              </a:ext>
            </a:extLst>
          </p:cNvPr>
          <p:cNvSpPr>
            <a:spLocks noGrp="1" noChangeArrowheads="1"/>
          </p:cNvSpPr>
          <p:nvPr>
            <p:ph type="title"/>
          </p:nvPr>
        </p:nvSpPr>
        <p:spPr/>
        <p:txBody>
          <a:bodyPr/>
          <a:lstStyle/>
          <a:p>
            <a:r>
              <a:rPr lang="en-US" altLang="en-US">
                <a:ea typeface="ＭＳ Ｐゴシック" panose="020B0600070205080204" pitchFamily="34" charset="-128"/>
              </a:rPr>
              <a:t>Fourier analysis in images</a:t>
            </a:r>
          </a:p>
        </p:txBody>
      </p:sp>
      <p:pic>
        <p:nvPicPr>
          <p:cNvPr id="27650" name="Picture 2">
            <a:extLst>
              <a:ext uri="{FF2B5EF4-FFF2-40B4-BE49-F238E27FC236}">
                <a16:creationId xmlns:a16="http://schemas.microsoft.com/office/drawing/2014/main" id="{5FB0B39E-1253-EC4E-BB38-0211DE65E5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47800"/>
            <a:ext cx="2438400" cy="2438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1" name="Picture 3">
            <a:extLst>
              <a:ext uri="{FF2B5EF4-FFF2-40B4-BE49-F238E27FC236}">
                <a16:creationId xmlns:a16="http://schemas.microsoft.com/office/drawing/2014/main" id="{BC353064-00F6-2D4C-9479-06CA310E0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114800"/>
            <a:ext cx="2438400" cy="2438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2" name="Picture 4">
            <a:extLst>
              <a:ext uri="{FF2B5EF4-FFF2-40B4-BE49-F238E27FC236}">
                <a16:creationId xmlns:a16="http://schemas.microsoft.com/office/drawing/2014/main" id="{A4BAD717-C9D2-FB46-A665-5BC8D859E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447800"/>
            <a:ext cx="2438400" cy="2438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3" name="Picture 5">
            <a:extLst>
              <a:ext uri="{FF2B5EF4-FFF2-40B4-BE49-F238E27FC236}">
                <a16:creationId xmlns:a16="http://schemas.microsoft.com/office/drawing/2014/main" id="{8891077D-048E-C74D-AFBE-1AC457C29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1447800"/>
            <a:ext cx="2438400" cy="2438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E47F908E-141A-5041-AEBC-A966AD8C54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4114800"/>
            <a:ext cx="2438400" cy="2438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655" name="Picture 7">
            <a:extLst>
              <a:ext uri="{FF2B5EF4-FFF2-40B4-BE49-F238E27FC236}">
                <a16:creationId xmlns:a16="http://schemas.microsoft.com/office/drawing/2014/main" id="{0B7DA58D-A8F0-6043-960E-E7428557B2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4114800"/>
            <a:ext cx="2438400" cy="2438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7656" name="TextBox 11">
            <a:extLst>
              <a:ext uri="{FF2B5EF4-FFF2-40B4-BE49-F238E27FC236}">
                <a16:creationId xmlns:a16="http://schemas.microsoft.com/office/drawing/2014/main" id="{C31CC477-AD75-2D42-8587-778DF576C5A2}"/>
              </a:ext>
            </a:extLst>
          </p:cNvPr>
          <p:cNvSpPr txBox="1">
            <a:spLocks noChangeArrowheads="1"/>
          </p:cNvSpPr>
          <p:nvPr/>
        </p:nvSpPr>
        <p:spPr bwMode="auto">
          <a:xfrm>
            <a:off x="0" y="2362200"/>
            <a:ext cx="1576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600" i="0">
                <a:latin typeface="Arial" panose="020B0604020202020204" pitchFamily="34" charset="0"/>
                <a:cs typeface="Arial" panose="020B0604020202020204" pitchFamily="34" charset="0"/>
              </a:rPr>
              <a:t>Intensity Image</a:t>
            </a:r>
          </a:p>
        </p:txBody>
      </p:sp>
      <p:sp>
        <p:nvSpPr>
          <p:cNvPr id="27657" name="TextBox 12">
            <a:extLst>
              <a:ext uri="{FF2B5EF4-FFF2-40B4-BE49-F238E27FC236}">
                <a16:creationId xmlns:a16="http://schemas.microsoft.com/office/drawing/2014/main" id="{9930EE19-3250-594F-AE5D-BECB5C2EB729}"/>
              </a:ext>
            </a:extLst>
          </p:cNvPr>
          <p:cNvSpPr txBox="1">
            <a:spLocks noChangeArrowheads="1"/>
          </p:cNvSpPr>
          <p:nvPr/>
        </p:nvSpPr>
        <p:spPr bwMode="auto">
          <a:xfrm>
            <a:off x="61913" y="5072063"/>
            <a:ext cx="1462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600" i="0">
                <a:latin typeface="Arial" panose="020B0604020202020204" pitchFamily="34" charset="0"/>
                <a:cs typeface="Arial" panose="020B0604020202020204" pitchFamily="34" charset="0"/>
              </a:rPr>
              <a:t>Fourier Image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7C01BE74-725A-A946-B40C-AC4DFA925019}"/>
              </a:ext>
            </a:extLst>
          </p:cNvPr>
          <p:cNvSpPr>
            <a:spLocks noGrp="1" noChangeArrowheads="1"/>
          </p:cNvSpPr>
          <p:nvPr>
            <p:ph type="title"/>
          </p:nvPr>
        </p:nvSpPr>
        <p:spPr/>
        <p:txBody>
          <a:bodyPr/>
          <a:lstStyle/>
          <a:p>
            <a:r>
              <a:rPr lang="en-US" altLang="en-US">
                <a:ea typeface="ＭＳ Ｐゴシック" panose="020B0600070205080204" pitchFamily="34" charset="-128"/>
              </a:rPr>
              <a:t>Signals can be composed</a:t>
            </a:r>
          </a:p>
        </p:txBody>
      </p:sp>
      <p:pic>
        <p:nvPicPr>
          <p:cNvPr id="28674" name="Picture 2">
            <a:extLst>
              <a:ext uri="{FF2B5EF4-FFF2-40B4-BE49-F238E27FC236}">
                <a16:creationId xmlns:a16="http://schemas.microsoft.com/office/drawing/2014/main" id="{CF8C27D6-AD45-884D-83AF-8917AD184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47800"/>
            <a:ext cx="20574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675" name="Picture 3">
            <a:extLst>
              <a:ext uri="{FF2B5EF4-FFF2-40B4-BE49-F238E27FC236}">
                <a16:creationId xmlns:a16="http://schemas.microsoft.com/office/drawing/2014/main" id="{C3C60541-ED67-2C4B-BB58-9EF5B1D73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581400"/>
            <a:ext cx="20574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449C24F7-DEBC-B742-8D10-B3B7C5A90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447800"/>
            <a:ext cx="20574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677" name="Picture 7">
            <a:extLst>
              <a:ext uri="{FF2B5EF4-FFF2-40B4-BE49-F238E27FC236}">
                <a16:creationId xmlns:a16="http://schemas.microsoft.com/office/drawing/2014/main" id="{E637583A-50DE-2D45-A479-79246924C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581400"/>
            <a:ext cx="20574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678" name="Picture 8">
            <a:extLst>
              <a:ext uri="{FF2B5EF4-FFF2-40B4-BE49-F238E27FC236}">
                <a16:creationId xmlns:a16="http://schemas.microsoft.com/office/drawing/2014/main" id="{29F23E45-6CDA-6446-A913-4AE7290736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1447800"/>
            <a:ext cx="20574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679" name="Picture 9">
            <a:extLst>
              <a:ext uri="{FF2B5EF4-FFF2-40B4-BE49-F238E27FC236}">
                <a16:creationId xmlns:a16="http://schemas.microsoft.com/office/drawing/2014/main" id="{4E044043-7AE7-CE43-9936-7F090146FF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3581400"/>
            <a:ext cx="2057400"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8680" name="TextBox 10">
            <a:extLst>
              <a:ext uri="{FF2B5EF4-FFF2-40B4-BE49-F238E27FC236}">
                <a16:creationId xmlns:a16="http://schemas.microsoft.com/office/drawing/2014/main" id="{E98AE7C7-0BDE-7346-8A64-58D6D6CECBA4}"/>
              </a:ext>
            </a:extLst>
          </p:cNvPr>
          <p:cNvSpPr txBox="1">
            <a:spLocks noChangeArrowheads="1"/>
          </p:cNvSpPr>
          <p:nvPr/>
        </p:nvSpPr>
        <p:spPr bwMode="auto">
          <a:xfrm>
            <a:off x="3000375" y="3225800"/>
            <a:ext cx="885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a:latin typeface="Arial" panose="020B0604020202020204" pitchFamily="34" charset="0"/>
                <a:cs typeface="Arial" panose="020B0604020202020204" pitchFamily="34" charset="0"/>
              </a:rPr>
              <a:t>+</a:t>
            </a:r>
          </a:p>
        </p:txBody>
      </p:sp>
      <p:sp>
        <p:nvSpPr>
          <p:cNvPr id="28681" name="TextBox 11">
            <a:extLst>
              <a:ext uri="{FF2B5EF4-FFF2-40B4-BE49-F238E27FC236}">
                <a16:creationId xmlns:a16="http://schemas.microsoft.com/office/drawing/2014/main" id="{F37214EF-F36C-2140-9DDB-F7D7A322E524}"/>
              </a:ext>
            </a:extLst>
          </p:cNvPr>
          <p:cNvSpPr txBox="1">
            <a:spLocks noChangeArrowheads="1"/>
          </p:cNvSpPr>
          <p:nvPr/>
        </p:nvSpPr>
        <p:spPr bwMode="auto">
          <a:xfrm>
            <a:off x="5514975" y="3200400"/>
            <a:ext cx="885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a:solidFill>
                  <a:srgbClr val="FFFFFF"/>
                </a:solidFill>
                <a:latin typeface="Arial" panose="020B0604020202020204" pitchFamily="34" charset="0"/>
                <a:cs typeface="Arial" panose="020B0604020202020204" pitchFamily="34" charset="0"/>
              </a:rPr>
              <a:t>=</a:t>
            </a:r>
          </a:p>
        </p:txBody>
      </p:sp>
      <p:sp>
        <p:nvSpPr>
          <p:cNvPr id="28682" name="TextBox 12">
            <a:extLst>
              <a:ext uri="{FF2B5EF4-FFF2-40B4-BE49-F238E27FC236}">
                <a16:creationId xmlns:a16="http://schemas.microsoft.com/office/drawing/2014/main" id="{35E51D3D-4A92-7142-9108-7EA144CC0A68}"/>
              </a:ext>
            </a:extLst>
          </p:cNvPr>
          <p:cNvSpPr txBox="1">
            <a:spLocks noChangeArrowheads="1"/>
          </p:cNvSpPr>
          <p:nvPr/>
        </p:nvSpPr>
        <p:spPr bwMode="auto">
          <a:xfrm>
            <a:off x="782638" y="5862638"/>
            <a:ext cx="7772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dirty="0">
                <a:latin typeface="Arial" panose="020B0604020202020204" pitchFamily="34" charset="0"/>
                <a:cs typeface="Arial" panose="020B0604020202020204" pitchFamily="34" charset="0"/>
              </a:rPr>
              <a:t>More: </a:t>
            </a:r>
            <a:r>
              <a:rPr lang="en-US" altLang="en-US" sz="2400" i="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http://www.cs.unm.edu/~brayer/vision/fourier.html</a:t>
            </a:r>
            <a:endParaRPr lang="en-US" altLang="en-US" sz="2400" i="0" dirty="0">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C82F3DD7-51E9-6E4C-9395-C3DB3BC391B3}"/>
              </a:ext>
            </a:extLst>
          </p:cNvPr>
          <p:cNvSpPr>
            <a:spLocks noGrp="1" noChangeArrowheads="1"/>
          </p:cNvSpPr>
          <p:nvPr>
            <p:ph type="title"/>
          </p:nvPr>
        </p:nvSpPr>
        <p:spPr/>
        <p:txBody>
          <a:bodyPr/>
          <a:lstStyle/>
          <a:p>
            <a:r>
              <a:rPr lang="en-US" altLang="en-US">
                <a:ea typeface="ＭＳ Ｐゴシック" panose="020B0600070205080204" pitchFamily="34" charset="-128"/>
              </a:rPr>
              <a:t>Fourier transform</a:t>
            </a:r>
          </a:p>
        </p:txBody>
      </p:sp>
      <p:sp>
        <p:nvSpPr>
          <p:cNvPr id="56323" name="Content Placeholder 2">
            <a:extLst>
              <a:ext uri="{FF2B5EF4-FFF2-40B4-BE49-F238E27FC236}">
                <a16:creationId xmlns:a16="http://schemas.microsoft.com/office/drawing/2014/main" id="{9694CF66-0C6D-C441-A7EA-65AFC2479BBE}"/>
              </a:ext>
            </a:extLst>
          </p:cNvPr>
          <p:cNvSpPr>
            <a:spLocks noGrp="1" noChangeArrowheads="1"/>
          </p:cNvSpPr>
          <p:nvPr>
            <p:ph idx="1"/>
          </p:nvPr>
        </p:nvSpPr>
        <p:spPr/>
        <p:txBody>
          <a:bodyPr/>
          <a:lstStyle/>
          <a:p>
            <a:r>
              <a:rPr lang="en-US" altLang="en-US" sz="2400" dirty="0">
                <a:ea typeface="ＭＳ Ｐゴシック" panose="020B0600070205080204" pitchFamily="34" charset="-128"/>
              </a:rPr>
              <a:t>Fourier transform stores the </a:t>
            </a:r>
            <a:r>
              <a:rPr lang="en-US" altLang="en-US" sz="2400" u="sng" dirty="0">
                <a:ea typeface="ＭＳ Ｐゴシック" panose="020B0600070205080204" pitchFamily="34" charset="-128"/>
              </a:rPr>
              <a:t>magnitude</a:t>
            </a:r>
            <a:r>
              <a:rPr lang="en-US" altLang="en-US" sz="2400" dirty="0">
                <a:ea typeface="ＭＳ Ｐゴシック" panose="020B0600070205080204" pitchFamily="34" charset="-128"/>
              </a:rPr>
              <a:t> and </a:t>
            </a:r>
            <a:r>
              <a:rPr lang="en-US" altLang="en-US" sz="2400" u="sng" dirty="0">
                <a:ea typeface="ＭＳ Ｐゴシック" panose="020B0600070205080204" pitchFamily="34" charset="-128"/>
              </a:rPr>
              <a:t>phase</a:t>
            </a:r>
            <a:r>
              <a:rPr lang="en-US" altLang="en-US" sz="2400" dirty="0">
                <a:ea typeface="ＭＳ Ｐゴシック" panose="020B0600070205080204" pitchFamily="34" charset="-128"/>
              </a:rPr>
              <a:t> at each frequency</a:t>
            </a:r>
          </a:p>
          <a:p>
            <a:pPr lvl="1"/>
            <a:r>
              <a:rPr lang="en-US" altLang="en-US" sz="2000" u="sng" dirty="0">
                <a:ea typeface="ＭＳ Ｐゴシック" panose="020B0600070205080204" pitchFamily="34" charset="-128"/>
              </a:rPr>
              <a:t>Magnitude</a:t>
            </a:r>
            <a:r>
              <a:rPr lang="en-US" altLang="en-US" sz="2000" dirty="0">
                <a:ea typeface="ＭＳ Ｐゴシック" panose="020B0600070205080204" pitchFamily="34" charset="-128"/>
              </a:rPr>
              <a:t> encodes how much signal there is at a particular frequency</a:t>
            </a:r>
          </a:p>
          <a:p>
            <a:pPr lvl="1"/>
            <a:r>
              <a:rPr lang="en-US" altLang="en-US" sz="2000" u="sng" dirty="0">
                <a:ea typeface="ＭＳ Ｐゴシック" panose="020B0600070205080204" pitchFamily="34" charset="-128"/>
              </a:rPr>
              <a:t>Phase</a:t>
            </a:r>
            <a:r>
              <a:rPr lang="en-US" altLang="en-US" sz="2000" dirty="0">
                <a:ea typeface="ＭＳ Ｐゴシック" panose="020B0600070205080204" pitchFamily="34" charset="-128"/>
              </a:rPr>
              <a:t> encodes spatial information (indirectly)</a:t>
            </a:r>
          </a:p>
          <a:p>
            <a:pPr lvl="1"/>
            <a:r>
              <a:rPr lang="en-US" altLang="en-US" sz="2000" dirty="0">
                <a:ea typeface="ＭＳ Ｐゴシック" panose="020B0600070205080204" pitchFamily="34" charset="-128"/>
              </a:rPr>
              <a:t>For mathematical convenience, this is often notated in terms of real and complex numbers</a:t>
            </a:r>
          </a:p>
          <a:p>
            <a:endParaRPr lang="en-US" altLang="en-US" sz="2400" dirty="0">
              <a:ea typeface="ＭＳ Ｐゴシック" panose="020B0600070205080204" pitchFamily="34" charset="-128"/>
            </a:endParaRPr>
          </a:p>
          <a:p>
            <a:endParaRPr lang="en-US" altLang="en-US" sz="2400" dirty="0">
              <a:ea typeface="ＭＳ Ｐゴシック" panose="020B0600070205080204" pitchFamily="34" charset="-128"/>
            </a:endParaRPr>
          </a:p>
          <a:p>
            <a:endParaRPr lang="en-US" altLang="en-US" sz="2400" dirty="0">
              <a:ea typeface="ＭＳ Ｐゴシック" panose="020B0600070205080204" pitchFamily="34" charset="-128"/>
            </a:endParaRPr>
          </a:p>
        </p:txBody>
      </p:sp>
      <p:graphicFrame>
        <p:nvGraphicFramePr>
          <p:cNvPr id="14350" name="Object 27">
            <a:extLst>
              <a:ext uri="{FF2B5EF4-FFF2-40B4-BE49-F238E27FC236}">
                <a16:creationId xmlns:a16="http://schemas.microsoft.com/office/drawing/2014/main" id="{7A582A75-4993-304C-9F10-47D5FAEEA635}"/>
              </a:ext>
            </a:extLst>
          </p:cNvPr>
          <p:cNvGraphicFramePr>
            <a:graphicFrameLocks noChangeAspect="1"/>
          </p:cNvGraphicFramePr>
          <p:nvPr/>
        </p:nvGraphicFramePr>
        <p:xfrm>
          <a:off x="1892300" y="4943475"/>
          <a:ext cx="2960688" cy="596900"/>
        </p:xfrm>
        <a:graphic>
          <a:graphicData uri="http://schemas.openxmlformats.org/presentationml/2006/ole">
            <mc:AlternateContent xmlns:mc="http://schemas.openxmlformats.org/markup-compatibility/2006">
              <mc:Choice xmlns:v="urn:schemas-microsoft-com:vml" Requires="v">
                <p:oleObj name="Equation" r:id="rId2" imgW="31889700" imgH="6438900" progId="Equation.3">
                  <p:embed/>
                </p:oleObj>
              </mc:Choice>
              <mc:Fallback>
                <p:oleObj name="Equation" r:id="rId2" imgW="31889700" imgH="6438900" progId="Equation.3">
                  <p:embed/>
                  <p:pic>
                    <p:nvPicPr>
                      <p:cNvPr id="0"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300" y="4943475"/>
                        <a:ext cx="2960688" cy="596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1" name="Object 28">
            <a:extLst>
              <a:ext uri="{FF2B5EF4-FFF2-40B4-BE49-F238E27FC236}">
                <a16:creationId xmlns:a16="http://schemas.microsoft.com/office/drawing/2014/main" id="{2BEC9D28-7056-3E41-B9E9-BFC5ADB3FA68}"/>
              </a:ext>
            </a:extLst>
          </p:cNvPr>
          <p:cNvGraphicFramePr>
            <a:graphicFrameLocks noChangeAspect="1"/>
          </p:cNvGraphicFramePr>
          <p:nvPr>
            <p:extLst>
              <p:ext uri="{D42A27DB-BD31-4B8C-83A1-F6EECF244321}">
                <p14:modId xmlns:p14="http://schemas.microsoft.com/office/powerpoint/2010/main" val="3215033544"/>
              </p:ext>
            </p:extLst>
          </p:nvPr>
        </p:nvGraphicFramePr>
        <p:xfrm>
          <a:off x="6616700" y="4779963"/>
          <a:ext cx="2070100" cy="935037"/>
        </p:xfrm>
        <a:graphic>
          <a:graphicData uri="http://schemas.openxmlformats.org/presentationml/2006/ole">
            <mc:AlternateContent xmlns:mc="http://schemas.openxmlformats.org/markup-compatibility/2006">
              <mc:Choice xmlns:v="urn:schemas-microsoft-com:vml" Requires="v">
                <p:oleObj name="Equation" r:id="rId4" imgW="21361400" imgH="9652000" progId="Equation.3">
                  <p:embed/>
                </p:oleObj>
              </mc:Choice>
              <mc:Fallback>
                <p:oleObj name="Equation" r:id="rId4" imgW="21361400" imgH="9652000" progId="Equation.3">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6700" y="4779963"/>
                        <a:ext cx="2070100" cy="935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13">
            <a:extLst>
              <a:ext uri="{FF2B5EF4-FFF2-40B4-BE49-F238E27FC236}">
                <a16:creationId xmlns:a16="http://schemas.microsoft.com/office/drawing/2014/main" id="{5144DB78-88C0-3845-9DBC-19C1E9EACDA8}"/>
              </a:ext>
            </a:extLst>
          </p:cNvPr>
          <p:cNvSpPr txBox="1">
            <a:spLocks noChangeArrowheads="1"/>
          </p:cNvSpPr>
          <p:nvPr/>
        </p:nvSpPr>
        <p:spPr bwMode="auto">
          <a:xfrm>
            <a:off x="533400" y="4943475"/>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i="0">
                <a:latin typeface="Arial" panose="020B0604020202020204" pitchFamily="34" charset="0"/>
                <a:cs typeface="Arial" panose="020B0604020202020204" pitchFamily="34" charset="0"/>
              </a:rPr>
              <a:t>Amplitude:</a:t>
            </a:r>
          </a:p>
        </p:txBody>
      </p:sp>
      <p:sp>
        <p:nvSpPr>
          <p:cNvPr id="16" name="TextBox 15">
            <a:extLst>
              <a:ext uri="{FF2B5EF4-FFF2-40B4-BE49-F238E27FC236}">
                <a16:creationId xmlns:a16="http://schemas.microsoft.com/office/drawing/2014/main" id="{4FD69CD5-D88C-614E-81C1-C07E04747329}"/>
              </a:ext>
            </a:extLst>
          </p:cNvPr>
          <p:cNvSpPr txBox="1">
            <a:spLocks noChangeArrowheads="1"/>
          </p:cNvSpPr>
          <p:nvPr/>
        </p:nvSpPr>
        <p:spPr bwMode="auto">
          <a:xfrm>
            <a:off x="5334000" y="4959350"/>
            <a:ext cx="167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i="0">
                <a:latin typeface="Arial" panose="020B0604020202020204" pitchFamily="34" charset="0"/>
                <a:cs typeface="Arial" panose="020B0604020202020204" pitchFamily="34" charset="0"/>
              </a:rPr>
              <a:t>Phase: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89392C-3D5E-BE4C-AD56-1E6F80B12D8A}"/>
                  </a:ext>
                </a:extLst>
              </p:cNvPr>
              <p:cNvSpPr txBox="1"/>
              <p:nvPr/>
            </p:nvSpPr>
            <p:spPr>
              <a:xfrm>
                <a:off x="1870421" y="4130675"/>
                <a:ext cx="2896819" cy="383567"/>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𝜙</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𝜙</m:t>
                          </m:r>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𝜙</m:t>
                          </m:r>
                        </m:e>
                      </m:func>
                    </m:oMath>
                  </m:oMathPara>
                </a14:m>
                <a:endParaRPr lang="en-US" dirty="0"/>
              </a:p>
            </p:txBody>
          </p:sp>
        </mc:Choice>
        <mc:Fallback xmlns="">
          <p:sp>
            <p:nvSpPr>
              <p:cNvPr id="10" name="TextBox 9">
                <a:extLst>
                  <a:ext uri="{FF2B5EF4-FFF2-40B4-BE49-F238E27FC236}">
                    <a16:creationId xmlns:a16="http://schemas.microsoft.com/office/drawing/2014/main" id="{0389392C-3D5E-BE4C-AD56-1E6F80B12D8A}"/>
                  </a:ext>
                </a:extLst>
              </p:cNvPr>
              <p:cNvSpPr txBox="1">
                <a:spLocks noRot="1" noChangeAspect="1" noMove="1" noResize="1" noEditPoints="1" noAdjustHandles="1" noChangeArrowheads="1" noChangeShapeType="1" noTextEdit="1"/>
              </p:cNvSpPr>
              <p:nvPr/>
            </p:nvSpPr>
            <p:spPr>
              <a:xfrm>
                <a:off x="1870421" y="4130675"/>
                <a:ext cx="2896819" cy="383567"/>
              </a:xfrm>
              <a:prstGeom prst="rect">
                <a:avLst/>
              </a:prstGeom>
              <a:blipFill>
                <a:blip r:embed="rId7"/>
                <a:stretch>
                  <a:fillRect l="-873" t="-3226" r="-2620"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D661696-675B-884B-964F-DBC44944E22E}"/>
                  </a:ext>
                </a:extLst>
              </p:cNvPr>
              <p:cNvSpPr txBox="1"/>
              <p:nvPr/>
            </p:nvSpPr>
            <p:spPr>
              <a:xfrm>
                <a:off x="5278610" y="4130675"/>
                <a:ext cx="3484928" cy="383567"/>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𝜙</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a:rPr lang="en-US" b="0" i="1" smtClean="0">
                              <a:latin typeface="Cambria Math" panose="02040503050406030204" pitchFamily="18" charset="0"/>
                            </a:rPr>
                            <m:t>𝐴</m:t>
                          </m:r>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𝜙</m:t>
                          </m:r>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𝜙</m:t>
                          </m:r>
                        </m:e>
                      </m:func>
                    </m:oMath>
                  </m:oMathPara>
                </a14:m>
                <a:endParaRPr lang="en-US" dirty="0"/>
              </a:p>
            </p:txBody>
          </p:sp>
        </mc:Choice>
        <mc:Fallback xmlns="">
          <p:sp>
            <p:nvSpPr>
              <p:cNvPr id="11" name="TextBox 10">
                <a:extLst>
                  <a:ext uri="{FF2B5EF4-FFF2-40B4-BE49-F238E27FC236}">
                    <a16:creationId xmlns:a16="http://schemas.microsoft.com/office/drawing/2014/main" id="{8D661696-675B-884B-964F-DBC44944E22E}"/>
                  </a:ext>
                </a:extLst>
              </p:cNvPr>
              <p:cNvSpPr txBox="1">
                <a:spLocks noRot="1" noChangeAspect="1" noMove="1" noResize="1" noEditPoints="1" noAdjustHandles="1" noChangeArrowheads="1" noChangeShapeType="1" noTextEdit="1"/>
              </p:cNvSpPr>
              <p:nvPr/>
            </p:nvSpPr>
            <p:spPr>
              <a:xfrm>
                <a:off x="5278610" y="4130675"/>
                <a:ext cx="3484928" cy="383567"/>
              </a:xfrm>
              <a:prstGeom prst="rect">
                <a:avLst/>
              </a:prstGeom>
              <a:blipFill>
                <a:blip r:embed="rId8"/>
                <a:stretch>
                  <a:fillRect l="-1449" t="-3226" r="-1812" b="-35484"/>
                </a:stretch>
              </a:blipFill>
            </p:spPr>
            <p:txBody>
              <a:bodyPr/>
              <a:lstStyle/>
              <a:p>
                <a:r>
                  <a:rPr lang="en-US">
                    <a:noFill/>
                  </a:rPr>
                  <a:t> </a:t>
                </a:r>
              </a:p>
            </p:txBody>
          </p:sp>
        </mc:Fallback>
      </mc:AlternateContent>
      <p:sp>
        <p:nvSpPr>
          <p:cNvPr id="12" name="TextBox 2">
            <a:extLst>
              <a:ext uri="{FF2B5EF4-FFF2-40B4-BE49-F238E27FC236}">
                <a16:creationId xmlns:a16="http://schemas.microsoft.com/office/drawing/2014/main" id="{0CCE1465-803A-9242-8A4F-CAEB4322BC1A}"/>
              </a:ext>
            </a:extLst>
          </p:cNvPr>
          <p:cNvSpPr txBox="1">
            <a:spLocks noChangeArrowheads="1"/>
          </p:cNvSpPr>
          <p:nvPr/>
        </p:nvSpPr>
        <p:spPr bwMode="auto">
          <a:xfrm>
            <a:off x="67571" y="4130675"/>
            <a:ext cx="1792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000" i="0" dirty="0">
                <a:latin typeface="Times New Roman" panose="02020603050405020304" pitchFamily="18" charset="0"/>
              </a:rPr>
              <a:t>Euler’s formula</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7D0B9FDF-1BB3-DE4A-AEB5-CBC17EC21C29}"/>
              </a:ext>
            </a:extLst>
          </p:cNvPr>
          <p:cNvSpPr>
            <a:spLocks noGrp="1" noChangeArrowheads="1"/>
          </p:cNvSpPr>
          <p:nvPr>
            <p:ph type="title"/>
          </p:nvPr>
        </p:nvSpPr>
        <p:spPr/>
        <p:txBody>
          <a:bodyPr/>
          <a:lstStyle/>
          <a:p>
            <a:r>
              <a:rPr lang="en-US" altLang="en-US" dirty="0">
                <a:ea typeface="ＭＳ Ｐゴシック" panose="020B0600070205080204" pitchFamily="34" charset="-128"/>
              </a:rPr>
              <a:t>Computing Fourier transform</a:t>
            </a:r>
          </a:p>
        </p:txBody>
      </p:sp>
      <p:sp>
        <p:nvSpPr>
          <p:cNvPr id="30722" name="TextBox 4">
            <a:extLst>
              <a:ext uri="{FF2B5EF4-FFF2-40B4-BE49-F238E27FC236}">
                <a16:creationId xmlns:a16="http://schemas.microsoft.com/office/drawing/2014/main" id="{C7104D47-D438-5849-B41B-FA52485FAA0C}"/>
              </a:ext>
            </a:extLst>
          </p:cNvPr>
          <p:cNvSpPr txBox="1">
            <a:spLocks noChangeArrowheads="1"/>
          </p:cNvSpPr>
          <p:nvPr/>
        </p:nvSpPr>
        <p:spPr bwMode="auto">
          <a:xfrm>
            <a:off x="228600" y="3197225"/>
            <a:ext cx="1744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Continuous</a:t>
            </a:r>
          </a:p>
        </p:txBody>
      </p:sp>
      <p:pic>
        <p:nvPicPr>
          <p:cNvPr id="30723" name="Picture 17">
            <a:extLst>
              <a:ext uri="{FF2B5EF4-FFF2-40B4-BE49-F238E27FC236}">
                <a16:creationId xmlns:a16="http://schemas.microsoft.com/office/drawing/2014/main" id="{E60D3563-30A0-6045-AE35-23E2AFCB7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895600"/>
            <a:ext cx="34671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18">
            <a:extLst>
              <a:ext uri="{FF2B5EF4-FFF2-40B4-BE49-F238E27FC236}">
                <a16:creationId xmlns:a16="http://schemas.microsoft.com/office/drawing/2014/main" id="{F20F7B57-6D51-DE4B-8809-7E61D47C7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600575"/>
            <a:ext cx="3543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7">
            <a:extLst>
              <a:ext uri="{FF2B5EF4-FFF2-40B4-BE49-F238E27FC236}">
                <a16:creationId xmlns:a16="http://schemas.microsoft.com/office/drawing/2014/main" id="{6B15668C-46D1-A543-A1FF-9DD50FF11BF8}"/>
              </a:ext>
            </a:extLst>
          </p:cNvPr>
          <p:cNvSpPr txBox="1">
            <a:spLocks noChangeArrowheads="1"/>
          </p:cNvSpPr>
          <p:nvPr/>
        </p:nvSpPr>
        <p:spPr bwMode="auto">
          <a:xfrm>
            <a:off x="241300" y="5002213"/>
            <a:ext cx="1314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Discrete</a:t>
            </a:r>
          </a:p>
        </p:txBody>
      </p:sp>
      <p:sp>
        <p:nvSpPr>
          <p:cNvPr id="30726" name="TextBox 8">
            <a:extLst>
              <a:ext uri="{FF2B5EF4-FFF2-40B4-BE49-F238E27FC236}">
                <a16:creationId xmlns:a16="http://schemas.microsoft.com/office/drawing/2014/main" id="{6B6A4739-A0E2-B846-A205-3737D8895E35}"/>
              </a:ext>
            </a:extLst>
          </p:cNvPr>
          <p:cNvSpPr txBox="1">
            <a:spLocks noChangeArrowheads="1"/>
          </p:cNvSpPr>
          <p:nvPr/>
        </p:nvSpPr>
        <p:spPr bwMode="auto">
          <a:xfrm>
            <a:off x="6172200" y="4840288"/>
            <a:ext cx="1919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k = -N/2..N/2</a:t>
            </a:r>
          </a:p>
        </p:txBody>
      </p:sp>
      <p:pic>
        <p:nvPicPr>
          <p:cNvPr id="30727" name="Picture 3">
            <a:extLst>
              <a:ext uri="{FF2B5EF4-FFF2-40B4-BE49-F238E27FC236}">
                <a16:creationId xmlns:a16="http://schemas.microsoft.com/office/drawing/2014/main" id="{9F0DCDEA-0137-2B41-95CF-8AB2ABC08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676400"/>
            <a:ext cx="34480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TextBox 11">
            <a:extLst>
              <a:ext uri="{FF2B5EF4-FFF2-40B4-BE49-F238E27FC236}">
                <a16:creationId xmlns:a16="http://schemas.microsoft.com/office/drawing/2014/main" id="{0ECF9E55-7860-8842-B210-ECBBC7B2727D}"/>
              </a:ext>
            </a:extLst>
          </p:cNvPr>
          <p:cNvSpPr txBox="1">
            <a:spLocks noChangeArrowheads="1"/>
          </p:cNvSpPr>
          <p:nvPr/>
        </p:nvSpPr>
        <p:spPr bwMode="auto">
          <a:xfrm>
            <a:off x="241300" y="5942013"/>
            <a:ext cx="5194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Fast Fourier Transform (FFT): NlogN</a:t>
            </a:r>
          </a:p>
        </p:txBody>
      </p:sp>
      <p:graphicFrame>
        <p:nvGraphicFramePr>
          <p:cNvPr id="10" name="Object 27">
            <a:extLst>
              <a:ext uri="{FF2B5EF4-FFF2-40B4-BE49-F238E27FC236}">
                <a16:creationId xmlns:a16="http://schemas.microsoft.com/office/drawing/2014/main" id="{4574E954-6D42-F24A-BA0A-50E5B04C9C1B}"/>
              </a:ext>
            </a:extLst>
          </p:cNvPr>
          <p:cNvGraphicFramePr>
            <a:graphicFrameLocks noChangeAspect="1"/>
          </p:cNvGraphicFramePr>
          <p:nvPr>
            <p:extLst>
              <p:ext uri="{D42A27DB-BD31-4B8C-83A1-F6EECF244321}">
                <p14:modId xmlns:p14="http://schemas.microsoft.com/office/powerpoint/2010/main" val="2486979333"/>
              </p:ext>
            </p:extLst>
          </p:nvPr>
        </p:nvGraphicFramePr>
        <p:xfrm>
          <a:off x="6238875" y="2262432"/>
          <a:ext cx="1333500" cy="269875"/>
        </p:xfrm>
        <a:graphic>
          <a:graphicData uri="http://schemas.openxmlformats.org/presentationml/2006/ole">
            <mc:AlternateContent xmlns:mc="http://schemas.openxmlformats.org/markup-compatibility/2006">
              <mc:Choice xmlns:v="urn:schemas-microsoft-com:vml" Requires="v">
                <p:oleObj name="Equation" r:id="rId5" imgW="31889700" imgH="6438900" progId="Equation.3">
                  <p:embed/>
                </p:oleObj>
              </mc:Choice>
              <mc:Fallback>
                <p:oleObj name="Equation" r:id="rId5" imgW="31889700" imgH="6438900"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8875" y="2262432"/>
                        <a:ext cx="1333500" cy="269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28">
            <a:extLst>
              <a:ext uri="{FF2B5EF4-FFF2-40B4-BE49-F238E27FC236}">
                <a16:creationId xmlns:a16="http://schemas.microsoft.com/office/drawing/2014/main" id="{83EF6FB6-23B9-F24A-B125-5F09587222C8}"/>
              </a:ext>
            </a:extLst>
          </p:cNvPr>
          <p:cNvGraphicFramePr>
            <a:graphicFrameLocks noChangeAspect="1"/>
          </p:cNvGraphicFramePr>
          <p:nvPr>
            <p:extLst>
              <p:ext uri="{D42A27DB-BD31-4B8C-83A1-F6EECF244321}">
                <p14:modId xmlns:p14="http://schemas.microsoft.com/office/powerpoint/2010/main" val="874775841"/>
              </p:ext>
            </p:extLst>
          </p:nvPr>
        </p:nvGraphicFramePr>
        <p:xfrm>
          <a:off x="7924800" y="2262432"/>
          <a:ext cx="874712" cy="395288"/>
        </p:xfrm>
        <a:graphic>
          <a:graphicData uri="http://schemas.openxmlformats.org/presentationml/2006/ole">
            <mc:AlternateContent xmlns:mc="http://schemas.openxmlformats.org/markup-compatibility/2006">
              <mc:Choice xmlns:v="urn:schemas-microsoft-com:vml" Requires="v">
                <p:oleObj name="Equation" r:id="rId7" imgW="21361400" imgH="9652000" progId="Equation.3">
                  <p:embed/>
                </p:oleObj>
              </mc:Choice>
              <mc:Fallback>
                <p:oleObj name="Equation" r:id="rId7" imgW="21361400" imgH="9652000"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4800" y="2262432"/>
                        <a:ext cx="874712" cy="395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49529B6-6B58-844E-A9BA-FA2E0FF87CE7}"/>
                  </a:ext>
                </a:extLst>
              </p:cNvPr>
              <p:cNvSpPr txBox="1"/>
              <p:nvPr/>
            </p:nvSpPr>
            <p:spPr>
              <a:xfrm>
                <a:off x="6172200" y="1581268"/>
                <a:ext cx="2896819" cy="383567"/>
              </a:xfrm>
              <a:prstGeom prst="rect">
                <a:avLst/>
              </a:prstGeom>
              <a:solidFill>
                <a:schemeClr val="accent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𝜙</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𝜙</m:t>
                          </m:r>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 </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𝜙</m:t>
                          </m:r>
                        </m:e>
                      </m:func>
                    </m:oMath>
                  </m:oMathPara>
                </a14:m>
                <a:endParaRPr lang="en-US" dirty="0"/>
              </a:p>
            </p:txBody>
          </p:sp>
        </mc:Choice>
        <mc:Fallback xmlns="">
          <p:sp>
            <p:nvSpPr>
              <p:cNvPr id="2" name="TextBox 1">
                <a:extLst>
                  <a:ext uri="{FF2B5EF4-FFF2-40B4-BE49-F238E27FC236}">
                    <a16:creationId xmlns:a16="http://schemas.microsoft.com/office/drawing/2014/main" id="{D49529B6-6B58-844E-A9BA-FA2E0FF87CE7}"/>
                  </a:ext>
                </a:extLst>
              </p:cNvPr>
              <p:cNvSpPr txBox="1">
                <a:spLocks noRot="1" noChangeAspect="1" noMove="1" noResize="1" noEditPoints="1" noAdjustHandles="1" noChangeArrowheads="1" noChangeShapeType="1" noTextEdit="1"/>
              </p:cNvSpPr>
              <p:nvPr/>
            </p:nvSpPr>
            <p:spPr>
              <a:xfrm>
                <a:off x="6172200" y="1581268"/>
                <a:ext cx="2896819" cy="383567"/>
              </a:xfrm>
              <a:prstGeom prst="rect">
                <a:avLst/>
              </a:prstGeom>
              <a:blipFill>
                <a:blip r:embed="rId10"/>
                <a:stretch>
                  <a:fillRect l="-873" t="-3226" r="-2183" b="-38710"/>
                </a:stretch>
              </a:blipFill>
            </p:spPr>
            <p:txBody>
              <a:bodyPr/>
              <a:lstStyle/>
              <a:p>
                <a:r>
                  <a:rPr 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3F780A3E-81C4-444B-848D-CEA495B7BF8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Phase and magnitude</a:t>
            </a:r>
          </a:p>
        </p:txBody>
      </p:sp>
      <p:sp>
        <p:nvSpPr>
          <p:cNvPr id="31746" name="Rectangle 3">
            <a:extLst>
              <a:ext uri="{FF2B5EF4-FFF2-40B4-BE49-F238E27FC236}">
                <a16:creationId xmlns:a16="http://schemas.microsoft.com/office/drawing/2014/main" id="{071E3FA4-258F-4C4E-9859-ED2F00C2EC0C}"/>
              </a:ext>
            </a:extLst>
          </p:cNvPr>
          <p:cNvSpPr>
            <a:spLocks noGrp="1" noChangeArrowheads="1"/>
          </p:cNvSpPr>
          <p:nvPr>
            <p:ph type="body" sz="half" idx="1"/>
          </p:nvPr>
        </p:nvSpPr>
        <p:spPr>
          <a:xfrm>
            <a:off x="457200" y="1600200"/>
            <a:ext cx="4033838" cy="4525963"/>
          </a:xfrm>
        </p:spPr>
        <p:txBody>
          <a:bodyPr/>
          <a:lstStyle/>
          <a:p>
            <a:pPr eaLnBrk="1" hangingPunct="1">
              <a:lnSpc>
                <a:spcPct val="90000"/>
              </a:lnSpc>
            </a:pPr>
            <a:r>
              <a:rPr lang="en-US" altLang="en-US" sz="2400">
                <a:ea typeface="ＭＳ Ｐゴシック" panose="020B0600070205080204" pitchFamily="34" charset="-128"/>
              </a:rPr>
              <a:t>Fourier transform of a real function is complex</a:t>
            </a:r>
          </a:p>
          <a:p>
            <a:pPr lvl="1" eaLnBrk="1" hangingPunct="1">
              <a:lnSpc>
                <a:spcPct val="90000"/>
              </a:lnSpc>
            </a:pPr>
            <a:r>
              <a:rPr lang="en-US" altLang="en-US" sz="2000">
                <a:ea typeface="ＭＳ Ｐゴシック" panose="020B0600070205080204" pitchFamily="34" charset="-128"/>
              </a:rPr>
              <a:t>difficult to plot</a:t>
            </a:r>
          </a:p>
          <a:p>
            <a:pPr lvl="1" eaLnBrk="1" hangingPunct="1">
              <a:lnSpc>
                <a:spcPct val="90000"/>
              </a:lnSpc>
            </a:pPr>
            <a:r>
              <a:rPr lang="en-US" altLang="en-US" sz="2000">
                <a:ea typeface="ＭＳ Ｐゴシック" panose="020B0600070205080204" pitchFamily="34" charset="-128"/>
              </a:rPr>
              <a:t>visualize instead, we can think of the phase and magnitude of the transform</a:t>
            </a:r>
          </a:p>
          <a:p>
            <a:pPr eaLnBrk="1" hangingPunct="1">
              <a:lnSpc>
                <a:spcPct val="90000"/>
              </a:lnSpc>
            </a:pPr>
            <a:r>
              <a:rPr lang="en-US" altLang="en-US" sz="2400">
                <a:ea typeface="ＭＳ Ｐゴシック" panose="020B0600070205080204" pitchFamily="34" charset="-128"/>
              </a:rPr>
              <a:t>Each frequency response is described by phase and magnitude</a:t>
            </a:r>
          </a:p>
          <a:p>
            <a:pPr eaLnBrk="1" hangingPunct="1">
              <a:lnSpc>
                <a:spcPct val="90000"/>
              </a:lnSpc>
            </a:pPr>
            <a:r>
              <a:rPr lang="en-US" altLang="en-US" sz="2400" i="1" u="sng">
                <a:ea typeface="ＭＳ Ｐゴシック" panose="020B0600070205080204" pitchFamily="34" charset="-128"/>
              </a:rPr>
              <a:t>Phase</a:t>
            </a:r>
            <a:r>
              <a:rPr lang="en-US" altLang="en-US" sz="2400">
                <a:ea typeface="ＭＳ Ｐゴシック" panose="020B0600070205080204" pitchFamily="34" charset="-128"/>
              </a:rPr>
              <a:t>: angle of complex transform</a:t>
            </a:r>
          </a:p>
          <a:p>
            <a:pPr eaLnBrk="1" hangingPunct="1">
              <a:lnSpc>
                <a:spcPct val="90000"/>
              </a:lnSpc>
            </a:pPr>
            <a:r>
              <a:rPr lang="en-US" altLang="en-US" sz="2400" i="1" u="sng">
                <a:ea typeface="ＭＳ Ｐゴシック" panose="020B0600070205080204" pitchFamily="34" charset="-128"/>
              </a:rPr>
              <a:t>Magnitude</a:t>
            </a:r>
            <a:r>
              <a:rPr lang="en-US" altLang="en-US" sz="2400">
                <a:ea typeface="ＭＳ Ｐゴシック" panose="020B0600070205080204" pitchFamily="34" charset="-128"/>
              </a:rPr>
              <a:t>: amplitude of complex transform</a:t>
            </a:r>
          </a:p>
        </p:txBody>
      </p:sp>
      <p:sp>
        <p:nvSpPr>
          <p:cNvPr id="31747" name="Rectangle 4">
            <a:extLst>
              <a:ext uri="{FF2B5EF4-FFF2-40B4-BE49-F238E27FC236}">
                <a16:creationId xmlns:a16="http://schemas.microsoft.com/office/drawing/2014/main" id="{6C70B10D-7260-9441-8AB7-C596B67BF3FE}"/>
              </a:ext>
            </a:extLst>
          </p:cNvPr>
          <p:cNvSpPr>
            <a:spLocks noGrp="1" noChangeArrowheads="1"/>
          </p:cNvSpPr>
          <p:nvPr>
            <p:ph type="body" sz="half" idx="2"/>
          </p:nvPr>
        </p:nvSpPr>
        <p:spPr>
          <a:xfrm>
            <a:off x="4652963" y="1600200"/>
            <a:ext cx="4033837" cy="4525963"/>
          </a:xfrm>
        </p:spPr>
        <p:txBody>
          <a:bodyPr/>
          <a:lstStyle/>
          <a:p>
            <a:pPr eaLnBrk="1" hangingPunct="1">
              <a:lnSpc>
                <a:spcPct val="90000"/>
              </a:lnSpc>
            </a:pPr>
            <a:r>
              <a:rPr lang="en-US" altLang="en-US" sz="2400">
                <a:ea typeface="ＭＳ Ｐゴシック" panose="020B0600070205080204" pitchFamily="34" charset="-128"/>
              </a:rPr>
              <a:t>Curious fact</a:t>
            </a:r>
          </a:p>
          <a:p>
            <a:pPr lvl="1" eaLnBrk="1" hangingPunct="1">
              <a:lnSpc>
                <a:spcPct val="90000"/>
              </a:lnSpc>
            </a:pPr>
            <a:r>
              <a:rPr lang="en-US" altLang="en-US" sz="2000">
                <a:ea typeface="ＭＳ Ｐゴシック" panose="020B0600070205080204" pitchFamily="34" charset="-128"/>
              </a:rPr>
              <a:t>all natural images have about the same magnitude transform</a:t>
            </a:r>
          </a:p>
          <a:p>
            <a:pPr lvl="1" eaLnBrk="1" hangingPunct="1">
              <a:lnSpc>
                <a:spcPct val="90000"/>
              </a:lnSpc>
            </a:pPr>
            <a:r>
              <a:rPr lang="en-US" altLang="en-US" sz="2000">
                <a:ea typeface="ＭＳ Ｐゴシック" panose="020B0600070205080204" pitchFamily="34" charset="-128"/>
              </a:rPr>
              <a:t>hence, phase seems to matter, but magnitude largely doesn’t</a:t>
            </a:r>
          </a:p>
          <a:p>
            <a:pPr eaLnBrk="1" hangingPunct="1">
              <a:lnSpc>
                <a:spcPct val="90000"/>
              </a:lnSpc>
            </a:pPr>
            <a:r>
              <a:rPr lang="en-US" altLang="en-US" sz="2400">
                <a:ea typeface="ＭＳ Ｐゴシック" panose="020B0600070205080204" pitchFamily="34" charset="-128"/>
              </a:rPr>
              <a:t>Demonstration</a:t>
            </a:r>
          </a:p>
          <a:p>
            <a:pPr lvl="1" eaLnBrk="1" hangingPunct="1">
              <a:lnSpc>
                <a:spcPct val="90000"/>
              </a:lnSpc>
            </a:pPr>
            <a:r>
              <a:rPr lang="en-US" altLang="en-US" sz="2000">
                <a:ea typeface="ＭＳ Ｐゴシック" panose="020B0600070205080204" pitchFamily="34" charset="-128"/>
              </a:rPr>
              <a:t>take two pictures, swap the phase transforms, compute the inverse - what does the result look like?</a:t>
            </a:r>
          </a:p>
          <a:p>
            <a:pPr lvl="1" eaLnBrk="1" hangingPunct="1">
              <a:lnSpc>
                <a:spcPct val="90000"/>
              </a:lnSpc>
            </a:pPr>
            <a:endParaRPr lang="en-US" altLang="en-US" sz="2000">
              <a:ea typeface="ＭＳ Ｐゴシック" panose="020B0600070205080204" pitchFamily="34" charset="-12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4">
            <a:extLst>
              <a:ext uri="{FF2B5EF4-FFF2-40B4-BE49-F238E27FC236}">
                <a16:creationId xmlns:a16="http://schemas.microsoft.com/office/drawing/2014/main" id="{497C88A5-E707-D84F-8ED7-A4E12A9B60E7}"/>
              </a:ext>
            </a:extLst>
          </p:cNvPr>
          <p:cNvSpPr>
            <a:spLocks noGrp="1" noChangeArrowheads="1"/>
          </p:cNvSpPr>
          <p:nvPr>
            <p:ph type="title"/>
          </p:nvPr>
        </p:nvSpPr>
        <p:spPr/>
        <p:txBody>
          <a:bodyPr/>
          <a:lstStyle/>
          <a:p>
            <a:r>
              <a:rPr lang="en-US" altLang="en-US">
                <a:ea typeface="ＭＳ Ｐゴシック" panose="020B0600070205080204" pitchFamily="34" charset="-128"/>
              </a:rPr>
              <a:t>Phase and magnitude</a:t>
            </a:r>
          </a:p>
        </p:txBody>
      </p:sp>
      <p:pic>
        <p:nvPicPr>
          <p:cNvPr id="11" name="Picture 10">
            <a:extLst>
              <a:ext uri="{FF2B5EF4-FFF2-40B4-BE49-F238E27FC236}">
                <a16:creationId xmlns:a16="http://schemas.microsoft.com/office/drawing/2014/main" id="{2701C3CE-1AC5-BA4E-952B-C8511B9B9A99}"/>
              </a:ext>
            </a:extLst>
          </p:cNvPr>
          <p:cNvPicPr>
            <a:picLocks noChangeAspect="1"/>
          </p:cNvPicPr>
          <p:nvPr/>
        </p:nvPicPr>
        <p:blipFill>
          <a:blip r:embed="rId2"/>
          <a:stretch>
            <a:fillRect/>
          </a:stretch>
        </p:blipFill>
        <p:spPr>
          <a:xfrm>
            <a:off x="381000" y="2438400"/>
            <a:ext cx="8229600" cy="3423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2">
            <a:extLst>
              <a:ext uri="{FF2B5EF4-FFF2-40B4-BE49-F238E27FC236}">
                <a16:creationId xmlns:a16="http://schemas.microsoft.com/office/drawing/2014/main" id="{B7AFBBDE-81E5-3442-A7FC-0C402B842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76213"/>
            <a:ext cx="6503987" cy="650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4">
            <a:extLst>
              <a:ext uri="{FF2B5EF4-FFF2-40B4-BE49-F238E27FC236}">
                <a16:creationId xmlns:a16="http://schemas.microsoft.com/office/drawing/2014/main" id="{6F5B167E-88B0-CE4E-844E-F43FCC889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Picture 5">
            <a:extLst>
              <a:ext uri="{FF2B5EF4-FFF2-40B4-BE49-F238E27FC236}">
                <a16:creationId xmlns:a16="http://schemas.microsoft.com/office/drawing/2014/main" id="{8922A6BA-B4A6-A348-9572-C02F75B28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4">
            <a:extLst>
              <a:ext uri="{FF2B5EF4-FFF2-40B4-BE49-F238E27FC236}">
                <a16:creationId xmlns:a16="http://schemas.microsoft.com/office/drawing/2014/main" id="{EE4C732F-6D3C-7148-9637-EC9598A7A7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5">
            <a:extLst>
              <a:ext uri="{FF2B5EF4-FFF2-40B4-BE49-F238E27FC236}">
                <a16:creationId xmlns:a16="http://schemas.microsoft.com/office/drawing/2014/main" id="{6FE5C056-DF09-BA4A-A1A2-A3642193F0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Box 7">
            <a:extLst>
              <a:ext uri="{FF2B5EF4-FFF2-40B4-BE49-F238E27FC236}">
                <a16:creationId xmlns:a16="http://schemas.microsoft.com/office/drawing/2014/main" id="{FAE4FB04-29D3-F64F-AF90-19FD55DDE732}"/>
              </a:ext>
            </a:extLst>
          </p:cNvPr>
          <p:cNvSpPr txBox="1">
            <a:spLocks noChangeArrowheads="1"/>
          </p:cNvSpPr>
          <p:nvPr/>
        </p:nvSpPr>
        <p:spPr bwMode="auto">
          <a:xfrm>
            <a:off x="0" y="1981200"/>
            <a:ext cx="1485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Gaussian</a:t>
            </a:r>
          </a:p>
        </p:txBody>
      </p:sp>
      <p:sp>
        <p:nvSpPr>
          <p:cNvPr id="8198" name="TextBox 8">
            <a:extLst>
              <a:ext uri="{FF2B5EF4-FFF2-40B4-BE49-F238E27FC236}">
                <a16:creationId xmlns:a16="http://schemas.microsoft.com/office/drawing/2014/main" id="{BA3FA701-2BA7-C24E-8EC4-BD914115578B}"/>
              </a:ext>
            </a:extLst>
          </p:cNvPr>
          <p:cNvSpPr txBox="1">
            <a:spLocks noChangeArrowheads="1"/>
          </p:cNvSpPr>
          <p:nvPr/>
        </p:nvSpPr>
        <p:spPr bwMode="auto">
          <a:xfrm>
            <a:off x="4648200" y="1981200"/>
            <a:ext cx="1382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Box filter</a:t>
            </a:r>
          </a:p>
        </p:txBody>
      </p:sp>
      <p:sp>
        <p:nvSpPr>
          <p:cNvPr id="8199" name="Title 3">
            <a:extLst>
              <a:ext uri="{FF2B5EF4-FFF2-40B4-BE49-F238E27FC236}">
                <a16:creationId xmlns:a16="http://schemas.microsoft.com/office/drawing/2014/main" id="{5FCD60FF-5A36-0043-A792-84812EC8A642}"/>
              </a:ext>
            </a:extLst>
          </p:cNvPr>
          <p:cNvSpPr>
            <a:spLocks noGrp="1" noChangeArrowheads="1"/>
          </p:cNvSpPr>
          <p:nvPr>
            <p:ph type="title"/>
          </p:nvPr>
        </p:nvSpPr>
        <p:spPr/>
        <p:txBody>
          <a:bodyPr/>
          <a:lstStyle/>
          <a:p>
            <a:r>
              <a:rPr lang="en-US" altLang="en-US">
                <a:ea typeface="ＭＳ Ｐゴシック" panose="020B0600070205080204" pitchFamily="34" charset="-128"/>
              </a:rPr>
              <a:t>Gaussian filter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a:extLst>
              <a:ext uri="{FF2B5EF4-FFF2-40B4-BE49-F238E27FC236}">
                <a16:creationId xmlns:a16="http://schemas.microsoft.com/office/drawing/2014/main" id="{F1510255-6C44-C54E-8EE7-E19797870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76213"/>
            <a:ext cx="6503987" cy="650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Text Box 3">
            <a:extLst>
              <a:ext uri="{FF2B5EF4-FFF2-40B4-BE49-F238E27FC236}">
                <a16:creationId xmlns:a16="http://schemas.microsoft.com/office/drawing/2014/main" id="{227D1265-6AC7-0643-BDA5-CBCFE1707562}"/>
              </a:ext>
            </a:extLst>
          </p:cNvPr>
          <p:cNvSpPr txBox="1">
            <a:spLocks noChangeArrowheads="1"/>
          </p:cNvSpPr>
          <p:nvPr/>
        </p:nvSpPr>
        <p:spPr bwMode="auto">
          <a:xfrm>
            <a:off x="0" y="661988"/>
            <a:ext cx="12954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800">
                <a:solidFill>
                  <a:srgbClr val="FFFFFF"/>
                </a:solidFill>
                <a:latin typeface="Gill Sans" panose="020B0502020104020203" pitchFamily="34" charset="-79"/>
                <a:cs typeface="Arial" panose="020B0604020202020204" pitchFamily="34" charset="0"/>
              </a:rPr>
              <a:t>This is the magnitude </a:t>
            </a:r>
            <a:r>
              <a:rPr lang="en-US" altLang="en-US" sz="1800" i="0">
                <a:solidFill>
                  <a:srgbClr val="FFFFFF"/>
                </a:solidFill>
                <a:latin typeface="Gill Sans" panose="020B0502020104020203" pitchFamily="34" charset="-79"/>
                <a:cs typeface="Arial" panose="020B0604020202020204" pitchFamily="34" charset="0"/>
              </a:rPr>
              <a:t>transform of the cheetah pic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a:extLst>
              <a:ext uri="{FF2B5EF4-FFF2-40B4-BE49-F238E27FC236}">
                <a16:creationId xmlns:a16="http://schemas.microsoft.com/office/drawing/2014/main" id="{7243D10A-F070-724F-AB6A-8DA239629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76213"/>
            <a:ext cx="6503987" cy="650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Text Box 3">
            <a:extLst>
              <a:ext uri="{FF2B5EF4-FFF2-40B4-BE49-F238E27FC236}">
                <a16:creationId xmlns:a16="http://schemas.microsoft.com/office/drawing/2014/main" id="{1CE8C457-DECF-5846-996D-61E0D6A9E61B}"/>
              </a:ext>
            </a:extLst>
          </p:cNvPr>
          <p:cNvSpPr txBox="1">
            <a:spLocks noChangeArrowheads="1"/>
          </p:cNvSpPr>
          <p:nvPr/>
        </p:nvSpPr>
        <p:spPr bwMode="auto">
          <a:xfrm>
            <a:off x="0" y="661988"/>
            <a:ext cx="12954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800" i="0">
                <a:solidFill>
                  <a:srgbClr val="FFFFFF"/>
                </a:solidFill>
                <a:latin typeface="Gill Sans" panose="020B0502020104020203" pitchFamily="34" charset="-79"/>
                <a:cs typeface="Arial" panose="020B0604020202020204" pitchFamily="34" charset="0"/>
              </a:rPr>
              <a:t>This is the phase transform of the cheetah pic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2">
            <a:extLst>
              <a:ext uri="{FF2B5EF4-FFF2-40B4-BE49-F238E27FC236}">
                <a16:creationId xmlns:a16="http://schemas.microsoft.com/office/drawing/2014/main" id="{8091223A-E116-8B4B-AE75-7A89C3F8C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76213"/>
            <a:ext cx="6503987" cy="650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2">
            <a:extLst>
              <a:ext uri="{FF2B5EF4-FFF2-40B4-BE49-F238E27FC236}">
                <a16:creationId xmlns:a16="http://schemas.microsoft.com/office/drawing/2014/main" id="{FF7432CB-B492-D94A-AA4A-C2161C390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76213"/>
            <a:ext cx="6503987" cy="650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Text Box 3">
            <a:extLst>
              <a:ext uri="{FF2B5EF4-FFF2-40B4-BE49-F238E27FC236}">
                <a16:creationId xmlns:a16="http://schemas.microsoft.com/office/drawing/2014/main" id="{24398EE8-A3C0-9D4D-9C9F-D0D3622CD53A}"/>
              </a:ext>
            </a:extLst>
          </p:cNvPr>
          <p:cNvSpPr txBox="1">
            <a:spLocks noChangeArrowheads="1"/>
          </p:cNvSpPr>
          <p:nvPr/>
        </p:nvSpPr>
        <p:spPr bwMode="auto">
          <a:xfrm>
            <a:off x="0" y="661988"/>
            <a:ext cx="12954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800" i="0">
                <a:solidFill>
                  <a:srgbClr val="FFFFFF"/>
                </a:solidFill>
                <a:latin typeface="Gill Sans" panose="020B0502020104020203" pitchFamily="34" charset="-79"/>
                <a:cs typeface="Arial" panose="020B0604020202020204" pitchFamily="34" charset="0"/>
              </a:rPr>
              <a:t>This is the magnitude transform of the zebra pic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2">
            <a:extLst>
              <a:ext uri="{FF2B5EF4-FFF2-40B4-BE49-F238E27FC236}">
                <a16:creationId xmlns:a16="http://schemas.microsoft.com/office/drawing/2014/main" id="{5B50D692-E65B-D34E-AFDF-D060AED7E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76213"/>
            <a:ext cx="6503987" cy="650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ext Box 3">
            <a:extLst>
              <a:ext uri="{FF2B5EF4-FFF2-40B4-BE49-F238E27FC236}">
                <a16:creationId xmlns:a16="http://schemas.microsoft.com/office/drawing/2014/main" id="{A624CD73-3383-974D-A678-4FCA9463FA54}"/>
              </a:ext>
            </a:extLst>
          </p:cNvPr>
          <p:cNvSpPr txBox="1">
            <a:spLocks noChangeArrowheads="1"/>
          </p:cNvSpPr>
          <p:nvPr/>
        </p:nvSpPr>
        <p:spPr bwMode="auto">
          <a:xfrm>
            <a:off x="0" y="661988"/>
            <a:ext cx="12954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000">
                <a:solidFill>
                  <a:srgbClr val="FFFFFF"/>
                </a:solidFill>
                <a:latin typeface="Gill Sans" panose="020B0502020104020203" pitchFamily="34" charset="-79"/>
                <a:cs typeface="Arial" panose="020B0604020202020204" pitchFamily="34" charset="0"/>
              </a:rPr>
              <a:t>This is the phase transform of the zebra pic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a:extLst>
              <a:ext uri="{FF2B5EF4-FFF2-40B4-BE49-F238E27FC236}">
                <a16:creationId xmlns:a16="http://schemas.microsoft.com/office/drawing/2014/main" id="{2F8875D0-FC82-0044-9D74-2A6A7A984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0"/>
            <a:ext cx="6503987" cy="650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Text Box 3">
            <a:extLst>
              <a:ext uri="{FF2B5EF4-FFF2-40B4-BE49-F238E27FC236}">
                <a16:creationId xmlns:a16="http://schemas.microsoft.com/office/drawing/2014/main" id="{6F8E02D8-EBB3-F44E-AE7B-E56D54925989}"/>
              </a:ext>
            </a:extLst>
          </p:cNvPr>
          <p:cNvSpPr txBox="1">
            <a:spLocks noChangeArrowheads="1"/>
          </p:cNvSpPr>
          <p:nvPr/>
        </p:nvSpPr>
        <p:spPr bwMode="auto">
          <a:xfrm>
            <a:off x="0" y="609600"/>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800" i="0">
                <a:solidFill>
                  <a:srgbClr val="FFFFFF"/>
                </a:solidFill>
                <a:latin typeface="Gill Sans" panose="020B0502020104020203" pitchFamily="34" charset="-79"/>
                <a:cs typeface="Arial" panose="020B0604020202020204" pitchFamily="34" charset="0"/>
              </a:rPr>
              <a:t>Reconstruction with zebra phase, cheetah magnitude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a:extLst>
              <a:ext uri="{FF2B5EF4-FFF2-40B4-BE49-F238E27FC236}">
                <a16:creationId xmlns:a16="http://schemas.microsoft.com/office/drawing/2014/main" id="{6E2B93AC-3750-8C47-9EE0-316996BFF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0"/>
            <a:ext cx="6503987" cy="650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Rectangle 3">
            <a:extLst>
              <a:ext uri="{FF2B5EF4-FFF2-40B4-BE49-F238E27FC236}">
                <a16:creationId xmlns:a16="http://schemas.microsoft.com/office/drawing/2014/main" id="{02651C52-EE8F-F54F-8FFD-CEE124E10592}"/>
              </a:ext>
            </a:extLst>
          </p:cNvPr>
          <p:cNvSpPr>
            <a:spLocks noChangeArrowheads="1"/>
          </p:cNvSpPr>
          <p:nvPr/>
        </p:nvSpPr>
        <p:spPr bwMode="auto">
          <a:xfrm>
            <a:off x="0" y="914400"/>
            <a:ext cx="1905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000" i="0">
                <a:solidFill>
                  <a:srgbClr val="FFFFFF"/>
                </a:solidFill>
                <a:latin typeface="Gill Sans" panose="020B0502020104020203" pitchFamily="34" charset="-79"/>
                <a:cs typeface="Arial" panose="020B0604020202020204" pitchFamily="34" charset="0"/>
              </a:rPr>
              <a:t>Reconstruction with cheetah phase, zebra magnitude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D69D8A0B-90A3-7B42-AA98-9A9B3937D18C}"/>
              </a:ext>
            </a:extLst>
          </p:cNvPr>
          <p:cNvSpPr>
            <a:spLocks noGrp="1" noChangeArrowheads="1"/>
          </p:cNvSpPr>
          <p:nvPr>
            <p:ph type="title"/>
          </p:nvPr>
        </p:nvSpPr>
        <p:spPr/>
        <p:txBody>
          <a:bodyPr/>
          <a:lstStyle/>
          <a:p>
            <a:r>
              <a:rPr lang="en-US" altLang="en-US">
                <a:ea typeface="ＭＳ Ｐゴシック" panose="020B0600070205080204" pitchFamily="34" charset="-128"/>
              </a:rPr>
              <a:t>The convolution theorem</a:t>
            </a:r>
          </a:p>
        </p:txBody>
      </p:sp>
      <p:sp>
        <p:nvSpPr>
          <p:cNvPr id="488451" name="Rectangle 3">
            <a:extLst>
              <a:ext uri="{FF2B5EF4-FFF2-40B4-BE49-F238E27FC236}">
                <a16:creationId xmlns:a16="http://schemas.microsoft.com/office/drawing/2014/main" id="{22190A3A-D100-1548-B63C-6FBD32229FAB}"/>
              </a:ext>
            </a:extLst>
          </p:cNvPr>
          <p:cNvSpPr>
            <a:spLocks noGrp="1" noChangeArrowheads="1"/>
          </p:cNvSpPr>
          <p:nvPr>
            <p:ph type="body" sz="half" idx="2"/>
          </p:nvPr>
        </p:nvSpPr>
        <p:spPr>
          <a:xfrm>
            <a:off x="533400" y="1371600"/>
            <a:ext cx="7924800" cy="4800600"/>
          </a:xfrm>
        </p:spPr>
        <p:txBody>
          <a:bodyPr/>
          <a:lstStyle/>
          <a:p>
            <a:pPr>
              <a:lnSpc>
                <a:spcPct val="90000"/>
              </a:lnSpc>
            </a:pPr>
            <a:r>
              <a:rPr lang="en-US" altLang="en-US" dirty="0">
                <a:ea typeface="ＭＳ Ｐゴシック" panose="020B0600070205080204" pitchFamily="34" charset="-128"/>
              </a:rPr>
              <a:t>The Fourier transform of the convolution of two functions is the product of their Fourier transforms</a:t>
            </a:r>
          </a:p>
          <a:p>
            <a:pPr>
              <a:lnSpc>
                <a:spcPct val="90000"/>
              </a:lnSpc>
            </a:pPr>
            <a:endParaRPr lang="en-US" altLang="en-US"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a:p>
            <a:pPr>
              <a:lnSpc>
                <a:spcPct val="90000"/>
              </a:lnSpc>
            </a:pPr>
            <a:r>
              <a:rPr lang="en-US" altLang="en-US" b="1" dirty="0">
                <a:ea typeface="ＭＳ Ｐゴシック" panose="020B0600070205080204" pitchFamily="34" charset="-128"/>
              </a:rPr>
              <a:t>Convolution</a:t>
            </a:r>
            <a:r>
              <a:rPr lang="en-US" altLang="en-US" dirty="0">
                <a:ea typeface="ＭＳ Ｐゴシック" panose="020B0600070205080204" pitchFamily="34" charset="-128"/>
              </a:rPr>
              <a:t> in the spatial domain is equivalent to </a:t>
            </a:r>
            <a:r>
              <a:rPr lang="en-US" altLang="en-US" b="1" dirty="0">
                <a:ea typeface="ＭＳ Ｐゴシック" panose="020B0600070205080204" pitchFamily="34" charset="-128"/>
              </a:rPr>
              <a:t>multiplication</a:t>
            </a:r>
            <a:r>
              <a:rPr lang="en-US" altLang="en-US" dirty="0">
                <a:ea typeface="ＭＳ Ｐゴシック" panose="020B0600070205080204" pitchFamily="34" charset="-128"/>
              </a:rPr>
              <a:t> in the frequency domain!</a:t>
            </a:r>
          </a:p>
          <a:p>
            <a:pPr>
              <a:lnSpc>
                <a:spcPct val="90000"/>
              </a:lnSpc>
            </a:pPr>
            <a:endParaRPr lang="en-US" altLang="en-US"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a:p>
            <a:pPr>
              <a:lnSpc>
                <a:spcPct val="90000"/>
              </a:lnSpc>
            </a:pPr>
            <a:r>
              <a:rPr lang="en-US" altLang="en-US" dirty="0">
                <a:ea typeface="ＭＳ Ｐゴシック" panose="020B0600070205080204" pitchFamily="34" charset="-128"/>
              </a:rPr>
              <a:t>Used in Fast Fourier Transform</a:t>
            </a:r>
          </a:p>
          <a:p>
            <a:pPr lvl="1">
              <a:lnSpc>
                <a:spcPct val="90000"/>
              </a:lnSpc>
            </a:pPr>
            <a:r>
              <a:rPr lang="en-US" sz="2000" dirty="0">
                <a:hlinkClick r:id="rId2">
                  <a:extLst>
                    <a:ext uri="{A12FA001-AC4F-418D-AE19-62706E023703}">
                      <ahyp:hlinkClr xmlns:ahyp="http://schemas.microsoft.com/office/drawing/2018/hyperlinkcolor" val="tx"/>
                    </a:ext>
                  </a:extLst>
                </a:hlinkClick>
              </a:rPr>
              <a:t>Ten computer codes that transformed science</a:t>
            </a:r>
            <a:r>
              <a:rPr lang="en-US" sz="2000" dirty="0"/>
              <a:t>, Nature, Jan 20 2021</a:t>
            </a:r>
            <a:endParaRPr lang="en-US" altLang="en-US" sz="2000" dirty="0">
              <a:ea typeface="ＭＳ Ｐゴシック" panose="020B0600070205080204" pitchFamily="34" charset="-128"/>
            </a:endParaRPr>
          </a:p>
          <a:p>
            <a:pPr>
              <a:lnSpc>
                <a:spcPct val="90000"/>
              </a:lnSpc>
            </a:pPr>
            <a:endParaRPr lang="en-US" altLang="en-US" dirty="0">
              <a:ea typeface="ＭＳ Ｐゴシック" panose="020B0600070205080204" pitchFamily="34" charset="-128"/>
            </a:endParaRPr>
          </a:p>
        </p:txBody>
      </p:sp>
      <p:graphicFrame>
        <p:nvGraphicFramePr>
          <p:cNvPr id="41987" name="Object 4">
            <a:extLst>
              <a:ext uri="{FF2B5EF4-FFF2-40B4-BE49-F238E27FC236}">
                <a16:creationId xmlns:a16="http://schemas.microsoft.com/office/drawing/2014/main" id="{80D08BE2-F8A5-8A4E-ABF5-A919CA5D9577}"/>
              </a:ext>
            </a:extLst>
          </p:cNvPr>
          <p:cNvGraphicFramePr>
            <a:graphicFrameLocks noChangeAspect="1"/>
          </p:cNvGraphicFramePr>
          <p:nvPr>
            <p:extLst>
              <p:ext uri="{D42A27DB-BD31-4B8C-83A1-F6EECF244321}">
                <p14:modId xmlns:p14="http://schemas.microsoft.com/office/powerpoint/2010/main" val="2440386638"/>
              </p:ext>
            </p:extLst>
          </p:nvPr>
        </p:nvGraphicFramePr>
        <p:xfrm>
          <a:off x="2286000" y="2667000"/>
          <a:ext cx="4003675" cy="615950"/>
        </p:xfrm>
        <a:graphic>
          <a:graphicData uri="http://schemas.openxmlformats.org/presentationml/2006/ole">
            <mc:AlternateContent xmlns:mc="http://schemas.openxmlformats.org/markup-compatibility/2006">
              <mc:Choice xmlns:v="urn:schemas-microsoft-com:vml" Requires="v">
                <p:oleObj name="Equation" r:id="rId3" imgW="28384500" imgH="4686300" progId="Equation.3">
                  <p:embed/>
                </p:oleObj>
              </mc:Choice>
              <mc:Fallback>
                <p:oleObj name="Equation" r:id="rId3" imgW="28384500" imgH="4686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667000"/>
                        <a:ext cx="4003675" cy="615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a:extLst>
              <a:ext uri="{FF2B5EF4-FFF2-40B4-BE49-F238E27FC236}">
                <a16:creationId xmlns:a16="http://schemas.microsoft.com/office/drawing/2014/main" id="{8FD10160-8FD6-BB49-9DC2-5B05E3661104}"/>
              </a:ext>
            </a:extLst>
          </p:cNvPr>
          <p:cNvGraphicFramePr>
            <a:graphicFrameLocks noChangeAspect="1"/>
          </p:cNvGraphicFramePr>
          <p:nvPr>
            <p:extLst>
              <p:ext uri="{D42A27DB-BD31-4B8C-83A1-F6EECF244321}">
                <p14:modId xmlns:p14="http://schemas.microsoft.com/office/powerpoint/2010/main" val="2765861862"/>
              </p:ext>
            </p:extLst>
          </p:nvPr>
        </p:nvGraphicFramePr>
        <p:xfrm>
          <a:off x="2438400" y="4545138"/>
          <a:ext cx="4470400" cy="720725"/>
        </p:xfrm>
        <a:graphic>
          <a:graphicData uri="http://schemas.openxmlformats.org/presentationml/2006/ole">
            <mc:AlternateContent xmlns:mc="http://schemas.openxmlformats.org/markup-compatibility/2006">
              <mc:Choice xmlns:v="urn:schemas-microsoft-com:vml" Requires="v">
                <p:oleObj name="Equation" r:id="rId5" imgW="30429200" imgH="5270500" progId="Equation.3">
                  <p:embed/>
                </p:oleObj>
              </mc:Choice>
              <mc:Fallback>
                <p:oleObj name="Equation" r:id="rId5" imgW="30429200" imgH="52705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545138"/>
                        <a:ext cx="4470400" cy="720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845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8451">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8451">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4">
            <a:extLst>
              <a:ext uri="{FF2B5EF4-FFF2-40B4-BE49-F238E27FC236}">
                <a16:creationId xmlns:a16="http://schemas.microsoft.com/office/drawing/2014/main" id="{93DCFDDA-C0D3-164B-A6FE-5A398379243F}"/>
              </a:ext>
            </a:extLst>
          </p:cNvPr>
          <p:cNvSpPr>
            <a:spLocks noGrp="1" noChangeArrowheads="1"/>
          </p:cNvSpPr>
          <p:nvPr>
            <p:ph type="title"/>
          </p:nvPr>
        </p:nvSpPr>
        <p:spPr/>
        <p:txBody>
          <a:bodyPr/>
          <a:lstStyle/>
          <a:p>
            <a:r>
              <a:rPr lang="en-US" altLang="en-US" sz="4000">
                <a:ea typeface="ＭＳ Ｐゴシック" panose="020B0600070205080204" pitchFamily="34" charset="-128"/>
              </a:rPr>
              <a:t>Properties of Fourier transform</a:t>
            </a:r>
          </a:p>
        </p:txBody>
      </p:sp>
      <mc:AlternateContent xmlns:mc="http://schemas.openxmlformats.org/markup-compatibility/2006" xmlns:a14="http://schemas.microsoft.com/office/drawing/2010/main">
        <mc:Choice Requires="a14">
          <p:sp>
            <p:nvSpPr>
              <p:cNvPr id="43010" name="Content Placeholder 5">
                <a:extLst>
                  <a:ext uri="{FF2B5EF4-FFF2-40B4-BE49-F238E27FC236}">
                    <a16:creationId xmlns:a16="http://schemas.microsoft.com/office/drawing/2014/main" id="{8F33BE82-3D65-AF40-BB68-BEA52B467208}"/>
                  </a:ext>
                </a:extLst>
              </p:cNvPr>
              <p:cNvSpPr>
                <a:spLocks noGrp="1" noChangeArrowheads="1"/>
              </p:cNvSpPr>
              <p:nvPr>
                <p:ph idx="1"/>
              </p:nvPr>
            </p:nvSpPr>
            <p:spPr>
              <a:xfrm>
                <a:off x="533400" y="1066800"/>
                <a:ext cx="8229600" cy="5135563"/>
              </a:xfrm>
            </p:spPr>
            <p:txBody>
              <a:bodyPr/>
              <a:lstStyle/>
              <a:p>
                <a:endParaRPr lang="en-US" altLang="en-US" dirty="0">
                  <a:ea typeface="ＭＳ Ｐゴシック" panose="020B0600070205080204" pitchFamily="34" charset="-128"/>
                </a:endParaRPr>
              </a:p>
              <a:p>
                <a:r>
                  <a:rPr lang="en-US" altLang="en-US" dirty="0">
                    <a:ea typeface="ＭＳ Ｐゴシック" panose="020B0600070205080204" pitchFamily="34" charset="-128"/>
                  </a:rPr>
                  <a:t>Linearity</a:t>
                </a:r>
              </a:p>
              <a:p>
                <a:pPr marL="0" indent="0">
                  <a:buNone/>
                </a:pPr>
                <a14:m>
                  <m:oMathPara xmlns:m="http://schemas.openxmlformats.org/officeDocument/2006/math">
                    <m:oMathParaPr>
                      <m:jc m:val="centerGroup"/>
                    </m:oMathParaPr>
                    <m:oMath xmlns:m="http://schemas.openxmlformats.org/officeDocument/2006/math">
                      <m:r>
                        <m:rPr>
                          <m:sty m:val="p"/>
                        </m:rPr>
                        <a:rPr lang="en-US" altLang="en-US" b="0" i="0" smtClean="0">
                          <a:latin typeface="Cambria Math" panose="02040503050406030204" pitchFamily="18" charset="0"/>
                          <a:ea typeface="ＭＳ Ｐゴシック" panose="020B0600070205080204" pitchFamily="34" charset="-128"/>
                        </a:rPr>
                        <m:t>F</m:t>
                      </m:r>
                      <m:d>
                        <m:dPr>
                          <m:ctrlPr>
                            <a:rPr lang="en-US" altLang="en-US" b="0" i="1" smtClean="0">
                              <a:latin typeface="Cambria Math" panose="02040503050406030204" pitchFamily="18" charset="0"/>
                              <a:ea typeface="ＭＳ Ｐゴシック" panose="020B0600070205080204" pitchFamily="34" charset="-128"/>
                            </a:rPr>
                          </m:ctrlPr>
                        </m:dPr>
                        <m:e>
                          <m:r>
                            <a:rPr lang="en-US" altLang="en-US" b="0" i="1" smtClean="0">
                              <a:latin typeface="Cambria Math" panose="02040503050406030204" pitchFamily="18" charset="0"/>
                              <a:ea typeface="ＭＳ Ｐゴシック" panose="020B0600070205080204" pitchFamily="34" charset="-128"/>
                            </a:rPr>
                            <m:t>𝑎𝑥</m:t>
                          </m:r>
                          <m:d>
                            <m:dPr>
                              <m:ctrlPr>
                                <a:rPr lang="en-US" altLang="en-US" b="0" i="1" smtClean="0">
                                  <a:latin typeface="Cambria Math" panose="02040503050406030204" pitchFamily="18" charset="0"/>
                                  <a:ea typeface="ＭＳ Ｐゴシック" panose="020B0600070205080204" pitchFamily="34" charset="-128"/>
                                </a:rPr>
                              </m:ctrlPr>
                            </m:dPr>
                            <m:e>
                              <m:r>
                                <a:rPr lang="en-US" altLang="en-US" b="0" i="1" smtClean="0">
                                  <a:latin typeface="Cambria Math" panose="02040503050406030204" pitchFamily="18" charset="0"/>
                                  <a:ea typeface="ＭＳ Ｐゴシック" panose="020B0600070205080204" pitchFamily="34" charset="-128"/>
                                </a:rPr>
                                <m:t>𝑡</m:t>
                              </m:r>
                            </m:e>
                          </m:d>
                          <m:r>
                            <a:rPr lang="en-US" altLang="en-US" b="0" i="1" smtClean="0">
                              <a:latin typeface="Cambria Math" panose="02040503050406030204" pitchFamily="18" charset="0"/>
                              <a:ea typeface="ＭＳ Ｐゴシック" panose="020B0600070205080204" pitchFamily="34" charset="-128"/>
                            </a:rPr>
                            <m:t>+</m:t>
                          </m:r>
                          <m:r>
                            <a:rPr lang="en-US" altLang="en-US" b="0" i="1" smtClean="0">
                              <a:latin typeface="Cambria Math" panose="02040503050406030204" pitchFamily="18" charset="0"/>
                              <a:ea typeface="ＭＳ Ｐゴシック" panose="020B0600070205080204" pitchFamily="34" charset="-128"/>
                            </a:rPr>
                            <m:t>𝑏𝑦</m:t>
                          </m:r>
                          <m:d>
                            <m:dPr>
                              <m:ctrlPr>
                                <a:rPr lang="en-US" altLang="en-US" b="0" i="1" smtClean="0">
                                  <a:latin typeface="Cambria Math" panose="02040503050406030204" pitchFamily="18" charset="0"/>
                                  <a:ea typeface="ＭＳ Ｐゴシック" panose="020B0600070205080204" pitchFamily="34" charset="-128"/>
                                </a:rPr>
                              </m:ctrlPr>
                            </m:dPr>
                            <m:e>
                              <m:r>
                                <a:rPr lang="en-US" altLang="en-US" b="0" i="1" smtClean="0">
                                  <a:latin typeface="Cambria Math" panose="02040503050406030204" pitchFamily="18" charset="0"/>
                                  <a:ea typeface="ＭＳ Ｐゴシック" panose="020B0600070205080204" pitchFamily="34" charset="-128"/>
                                </a:rPr>
                                <m:t>𝑡</m:t>
                              </m:r>
                            </m:e>
                          </m:d>
                        </m:e>
                      </m:d>
                      <m:r>
                        <a:rPr lang="en-US" altLang="en-US" b="0" i="1" smtClean="0">
                          <a:latin typeface="Cambria Math" panose="02040503050406030204" pitchFamily="18" charset="0"/>
                          <a:ea typeface="ＭＳ Ｐゴシック" panose="020B0600070205080204" pitchFamily="34" charset="-128"/>
                        </a:rPr>
                        <m:t>=</m:t>
                      </m:r>
                      <m:r>
                        <a:rPr lang="en-US" altLang="en-US" b="0" i="1" smtClean="0">
                          <a:latin typeface="Cambria Math" panose="02040503050406030204" pitchFamily="18" charset="0"/>
                          <a:ea typeface="ＭＳ Ｐゴシック" panose="020B0600070205080204" pitchFamily="34" charset="-128"/>
                        </a:rPr>
                        <m:t>𝑎</m:t>
                      </m:r>
                      <m:r>
                        <m:rPr>
                          <m:sty m:val="p"/>
                        </m:rPr>
                        <a:rPr lang="en-US" altLang="en-US">
                          <a:latin typeface="Cambria Math" panose="02040503050406030204" pitchFamily="18" charset="0"/>
                          <a:ea typeface="ＭＳ Ｐゴシック" panose="020B0600070205080204" pitchFamily="34" charset="-128"/>
                        </a:rPr>
                        <m:t>F</m:t>
                      </m:r>
                      <m:d>
                        <m:dPr>
                          <m:ctrlPr>
                            <a:rPr lang="en-US" altLang="en-US" b="0" i="1" smtClean="0">
                              <a:latin typeface="Cambria Math" panose="02040503050406030204" pitchFamily="18" charset="0"/>
                              <a:ea typeface="ＭＳ Ｐゴシック" panose="020B0600070205080204" pitchFamily="34" charset="-128"/>
                            </a:rPr>
                          </m:ctrlPr>
                        </m:dPr>
                        <m:e>
                          <m:r>
                            <a:rPr lang="en-US" altLang="en-US" b="0" i="1" smtClean="0">
                              <a:latin typeface="Cambria Math" panose="02040503050406030204" pitchFamily="18" charset="0"/>
                              <a:ea typeface="ＭＳ Ｐゴシック" panose="020B0600070205080204" pitchFamily="34" charset="-128"/>
                            </a:rPr>
                            <m:t>𝑥</m:t>
                          </m:r>
                          <m:d>
                            <m:dPr>
                              <m:ctrlPr>
                                <a:rPr lang="en-US" altLang="en-US" b="0" i="1" smtClean="0">
                                  <a:latin typeface="Cambria Math" panose="02040503050406030204" pitchFamily="18" charset="0"/>
                                  <a:ea typeface="ＭＳ Ｐゴシック" panose="020B0600070205080204" pitchFamily="34" charset="-128"/>
                                </a:rPr>
                              </m:ctrlPr>
                            </m:dPr>
                            <m:e>
                              <m:r>
                                <a:rPr lang="en-US" altLang="en-US" b="0" i="1" smtClean="0">
                                  <a:latin typeface="Cambria Math" panose="02040503050406030204" pitchFamily="18" charset="0"/>
                                  <a:ea typeface="ＭＳ Ｐゴシック" panose="020B0600070205080204" pitchFamily="34" charset="-128"/>
                                </a:rPr>
                                <m:t>𝑡</m:t>
                              </m:r>
                            </m:e>
                          </m:d>
                        </m:e>
                      </m:d>
                      <m:r>
                        <a:rPr lang="en-US" altLang="en-US" b="0" i="1" smtClean="0">
                          <a:latin typeface="Cambria Math" panose="02040503050406030204" pitchFamily="18" charset="0"/>
                          <a:ea typeface="ＭＳ Ｐゴシック" panose="020B0600070205080204" pitchFamily="34" charset="-128"/>
                        </a:rPr>
                        <m:t>+</m:t>
                      </m:r>
                      <m:r>
                        <a:rPr lang="en-US" altLang="en-US" b="0" i="1" smtClean="0">
                          <a:latin typeface="Cambria Math" panose="02040503050406030204" pitchFamily="18" charset="0"/>
                          <a:ea typeface="ＭＳ Ｐゴシック" panose="020B0600070205080204" pitchFamily="34" charset="-128"/>
                        </a:rPr>
                        <m:t>𝑏</m:t>
                      </m:r>
                      <m:r>
                        <m:rPr>
                          <m:sty m:val="p"/>
                        </m:rPr>
                        <a:rPr lang="en-US" altLang="en-US">
                          <a:latin typeface="Cambria Math" panose="02040503050406030204" pitchFamily="18" charset="0"/>
                          <a:ea typeface="ＭＳ Ｐゴシック" panose="020B0600070205080204" pitchFamily="34" charset="-128"/>
                        </a:rPr>
                        <m:t>F</m:t>
                      </m:r>
                      <m:r>
                        <a:rPr lang="en-US" altLang="en-US" b="0" i="1" smtClean="0">
                          <a:latin typeface="Cambria Math" panose="02040503050406030204" pitchFamily="18" charset="0"/>
                          <a:ea typeface="ＭＳ Ｐゴシック" panose="020B0600070205080204" pitchFamily="34" charset="-128"/>
                        </a:rPr>
                        <m:t>(</m:t>
                      </m:r>
                      <m:r>
                        <a:rPr lang="en-US" altLang="en-US" b="0" i="1" smtClean="0">
                          <a:latin typeface="Cambria Math" panose="02040503050406030204" pitchFamily="18" charset="0"/>
                          <a:ea typeface="ＭＳ Ｐゴシック" panose="020B0600070205080204" pitchFamily="34" charset="-128"/>
                        </a:rPr>
                        <m:t>𝑦</m:t>
                      </m:r>
                      <m:d>
                        <m:dPr>
                          <m:ctrlPr>
                            <a:rPr lang="en-US" altLang="en-US" b="0" i="1" smtClean="0">
                              <a:latin typeface="Cambria Math" panose="02040503050406030204" pitchFamily="18" charset="0"/>
                              <a:ea typeface="ＭＳ Ｐゴシック" panose="020B0600070205080204" pitchFamily="34" charset="-128"/>
                            </a:rPr>
                          </m:ctrlPr>
                        </m:dPr>
                        <m:e>
                          <m:r>
                            <a:rPr lang="en-US" altLang="en-US" b="0" i="1" smtClean="0">
                              <a:latin typeface="Cambria Math" panose="02040503050406030204" pitchFamily="18" charset="0"/>
                              <a:ea typeface="ＭＳ Ｐゴシック" panose="020B0600070205080204" pitchFamily="34" charset="-128"/>
                            </a:rPr>
                            <m:t>𝑡</m:t>
                          </m:r>
                        </m:e>
                      </m:d>
                      <m:r>
                        <a:rPr lang="en-US" altLang="en-US" b="0" i="1" smtClean="0">
                          <a:latin typeface="Cambria Math" panose="02040503050406030204" pitchFamily="18" charset="0"/>
                          <a:ea typeface="ＭＳ Ｐゴシック" panose="020B0600070205080204" pitchFamily="34" charset="-128"/>
                        </a:rPr>
                        <m:t>)</m:t>
                      </m:r>
                    </m:oMath>
                  </m:oMathPara>
                </a14:m>
                <a:endParaRPr lang="en-US" altLang="en-US" dirty="0">
                  <a:ea typeface="ＭＳ Ｐゴシック" panose="020B0600070205080204" pitchFamily="34" charset="-128"/>
                </a:endParaRPr>
              </a:p>
              <a:p>
                <a:r>
                  <a:rPr lang="en-US" altLang="en-US" dirty="0">
                    <a:ea typeface="ＭＳ Ｐゴシック" panose="020B0600070205080204" pitchFamily="34" charset="-128"/>
                  </a:rPr>
                  <a:t>Fourier transform of a real signal is symmetric about the origin</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The energy of the signal is the same as the energy of its Fourier transform</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mc:Choice>
        <mc:Fallback xmlns="">
          <p:sp>
            <p:nvSpPr>
              <p:cNvPr id="43010" name="Content Placeholder 5">
                <a:extLst>
                  <a:ext uri="{FF2B5EF4-FFF2-40B4-BE49-F238E27FC236}">
                    <a16:creationId xmlns:a16="http://schemas.microsoft.com/office/drawing/2014/main" id="{8F33BE82-3D65-AF40-BB68-BEA52B467208}"/>
                  </a:ext>
                </a:extLst>
              </p:cNvPr>
              <p:cNvSpPr>
                <a:spLocks noGrp="1" noRot="1" noChangeAspect="1" noMove="1" noResize="1" noEditPoints="1" noAdjustHandles="1" noChangeArrowheads="1" noChangeShapeType="1" noTextEdit="1"/>
              </p:cNvSpPr>
              <p:nvPr>
                <p:ph idx="1"/>
              </p:nvPr>
            </p:nvSpPr>
            <p:spPr>
              <a:xfrm>
                <a:off x="533400" y="1066800"/>
                <a:ext cx="8229600" cy="5135563"/>
              </a:xfrm>
              <a:blipFill>
                <a:blip r:embed="rId2"/>
                <a:stretch>
                  <a:fillRect l="-2003" r="-1541"/>
                </a:stretch>
              </a:blipFill>
            </p:spPr>
            <p:txBody>
              <a:bodyPr/>
              <a:lstStyle/>
              <a:p>
                <a:r>
                  <a:rPr lang="en-US">
                    <a:noFill/>
                  </a:rPr>
                  <a:t> </a:t>
                </a:r>
              </a:p>
            </p:txBody>
          </p:sp>
        </mc:Fallback>
      </mc:AlternateContent>
      <p:sp>
        <p:nvSpPr>
          <p:cNvPr id="43011" name="TextBox 9">
            <a:extLst>
              <a:ext uri="{FF2B5EF4-FFF2-40B4-BE49-F238E27FC236}">
                <a16:creationId xmlns:a16="http://schemas.microsoft.com/office/drawing/2014/main" id="{915D3906-2362-D74E-992A-FBB0F4435D16}"/>
              </a:ext>
            </a:extLst>
          </p:cNvPr>
          <p:cNvSpPr txBox="1">
            <a:spLocks noChangeArrowheads="1"/>
          </p:cNvSpPr>
          <p:nvPr/>
        </p:nvSpPr>
        <p:spPr bwMode="auto">
          <a:xfrm>
            <a:off x="5761038" y="5638800"/>
            <a:ext cx="3367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See Szeliski Book (3.4)</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4802ED5D-7691-EF4E-9A87-2E0202208EEA}"/>
              </a:ext>
            </a:extLst>
          </p:cNvPr>
          <p:cNvSpPr>
            <a:spLocks noGrp="1" noChangeArrowheads="1"/>
          </p:cNvSpPr>
          <p:nvPr>
            <p:ph type="title"/>
          </p:nvPr>
        </p:nvSpPr>
        <p:spPr/>
        <p:txBody>
          <a:bodyPr/>
          <a:lstStyle/>
          <a:p>
            <a:r>
              <a:rPr lang="en-US" altLang="en-US">
                <a:ea typeface="ＭＳ Ｐゴシック" panose="020B0600070205080204" pitchFamily="34" charset="-128"/>
              </a:rPr>
              <a:t>2D FFT</a:t>
            </a:r>
          </a:p>
        </p:txBody>
      </p:sp>
      <p:graphicFrame>
        <p:nvGraphicFramePr>
          <p:cNvPr id="44034" name="Object 5">
            <a:extLst>
              <a:ext uri="{FF2B5EF4-FFF2-40B4-BE49-F238E27FC236}">
                <a16:creationId xmlns:a16="http://schemas.microsoft.com/office/drawing/2014/main" id="{61ED63CE-251D-5E49-B670-FF4BCD3D70DD}"/>
              </a:ext>
            </a:extLst>
          </p:cNvPr>
          <p:cNvGraphicFramePr>
            <a:graphicFrameLocks noGrp="1" noChangeAspect="1"/>
          </p:cNvGraphicFramePr>
          <p:nvPr>
            <p:ph idx="1"/>
          </p:nvPr>
        </p:nvGraphicFramePr>
        <p:xfrm>
          <a:off x="1524000" y="4114800"/>
          <a:ext cx="5334000" cy="1474788"/>
        </p:xfrm>
        <a:graphic>
          <a:graphicData uri="http://schemas.openxmlformats.org/presentationml/2006/ole">
            <mc:AlternateContent xmlns:mc="http://schemas.openxmlformats.org/markup-compatibility/2006">
              <mc:Choice xmlns:v="urn:schemas-microsoft-com:vml" Requires="v">
                <p:oleObj name="方程式" r:id="rId2" imgW="55003700" imgH="15214600" progId="Equation.3">
                  <p:embed/>
                </p:oleObj>
              </mc:Choice>
              <mc:Fallback>
                <p:oleObj name="方程式" r:id="rId2" imgW="55003700" imgH="15214600" progId="Equation.3">
                  <p:embed/>
                  <p:pic>
                    <p:nvPicPr>
                      <p:cNvPr id="0" name="Object 5"/>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114800"/>
                        <a:ext cx="5334000" cy="14747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35" name="Rectangle 3">
            <a:extLst>
              <a:ext uri="{FF2B5EF4-FFF2-40B4-BE49-F238E27FC236}">
                <a16:creationId xmlns:a16="http://schemas.microsoft.com/office/drawing/2014/main" id="{2C99234F-5946-4C41-A5C3-2ED80C7FABEE}"/>
              </a:ext>
            </a:extLst>
          </p:cNvPr>
          <p:cNvSpPr>
            <a:spLocks noGrp="1" noChangeArrowheads="1"/>
          </p:cNvSpPr>
          <p:nvPr>
            <p:ph type="body" sz="half" idx="4294967295"/>
          </p:nvPr>
        </p:nvSpPr>
        <p:spPr>
          <a:xfrm>
            <a:off x="685800" y="1600200"/>
            <a:ext cx="8458200" cy="5257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TW" dirty="0">
                <a:ea typeface="PMingLiU" panose="02020500000000000000" pitchFamily="18" charset="-120"/>
              </a:rPr>
              <a:t>Fourier transform (</a:t>
            </a:r>
            <a:r>
              <a:rPr lang="en-US" altLang="zh-TW" dirty="0">
                <a:solidFill>
                  <a:srgbClr val="FF0000"/>
                </a:solidFill>
                <a:ea typeface="PMingLiU" panose="02020500000000000000" pitchFamily="18" charset="-120"/>
              </a:rPr>
              <a:t>discrete case</a:t>
            </a:r>
            <a:r>
              <a:rPr lang="en-US" altLang="zh-TW" dirty="0">
                <a:ea typeface="PMingLiU" panose="02020500000000000000" pitchFamily="18" charset="-120"/>
              </a:rPr>
              <a:t>)</a:t>
            </a:r>
          </a:p>
          <a:p>
            <a:endParaRPr lang="en-US" altLang="zh-TW" sz="2400" dirty="0">
              <a:ea typeface="PMingLiU" panose="02020500000000000000" pitchFamily="18" charset="-120"/>
            </a:endParaRPr>
          </a:p>
          <a:p>
            <a:pPr lvl="1"/>
            <a:endParaRPr lang="en-US" altLang="zh-TW" sz="2400" dirty="0">
              <a:ea typeface="PMingLiU" panose="02020500000000000000" pitchFamily="18" charset="-120"/>
            </a:endParaRPr>
          </a:p>
          <a:p>
            <a:pPr lvl="1"/>
            <a:endParaRPr lang="en-US" altLang="zh-TW" sz="2400" dirty="0">
              <a:ea typeface="PMingLiU" panose="02020500000000000000" pitchFamily="18" charset="-120"/>
            </a:endParaRPr>
          </a:p>
          <a:p>
            <a:r>
              <a:rPr lang="en-US" altLang="zh-TW" dirty="0">
                <a:ea typeface="PMingLiU" panose="02020500000000000000" pitchFamily="18" charset="-120"/>
              </a:rPr>
              <a:t>Inverse Fourier transform:</a:t>
            </a:r>
          </a:p>
          <a:p>
            <a:pPr lvl="1"/>
            <a:endParaRPr lang="en-US" altLang="zh-TW" sz="2400" dirty="0">
              <a:ea typeface="PMingLiU" panose="02020500000000000000" pitchFamily="18" charset="-120"/>
            </a:endParaRPr>
          </a:p>
          <a:p>
            <a:pPr lvl="1"/>
            <a:endParaRPr lang="en-US" altLang="zh-TW" sz="2400" dirty="0">
              <a:ea typeface="PMingLiU" panose="02020500000000000000" pitchFamily="18" charset="-120"/>
            </a:endParaRPr>
          </a:p>
          <a:p>
            <a:pPr lvl="1"/>
            <a:endParaRPr lang="en-US" altLang="zh-TW" sz="2400" dirty="0">
              <a:ea typeface="PMingLiU" panose="02020500000000000000" pitchFamily="18" charset="-120"/>
            </a:endParaRPr>
          </a:p>
          <a:p>
            <a:pPr lvl="2"/>
            <a:endParaRPr lang="en-US" altLang="zh-TW" sz="2000" i="1" dirty="0">
              <a:ea typeface="PMingLiU" panose="02020500000000000000" pitchFamily="18" charset="-120"/>
            </a:endParaRPr>
          </a:p>
          <a:p>
            <a:pPr lvl="2"/>
            <a:r>
              <a:rPr lang="en-US" altLang="zh-TW" sz="2000" i="1" dirty="0">
                <a:ea typeface="PMingLiU" panose="02020500000000000000" pitchFamily="18" charset="-120"/>
              </a:rPr>
              <a:t>u</a:t>
            </a:r>
            <a:r>
              <a:rPr lang="en-US" altLang="zh-TW" sz="2000" dirty="0">
                <a:ea typeface="PMingLiU" panose="02020500000000000000" pitchFamily="18" charset="-120"/>
              </a:rPr>
              <a:t>, </a:t>
            </a:r>
            <a:r>
              <a:rPr lang="en-US" altLang="zh-TW" sz="2000" i="1" dirty="0">
                <a:ea typeface="PMingLiU" panose="02020500000000000000" pitchFamily="18" charset="-120"/>
              </a:rPr>
              <a:t>v </a:t>
            </a:r>
            <a:r>
              <a:rPr lang="en-US" altLang="zh-TW" sz="2000" dirty="0">
                <a:ea typeface="PMingLiU" panose="02020500000000000000" pitchFamily="18" charset="-120"/>
              </a:rPr>
              <a:t>: the transform or frequency variables</a:t>
            </a:r>
          </a:p>
          <a:p>
            <a:pPr lvl="2"/>
            <a:r>
              <a:rPr lang="en-US" altLang="zh-TW" sz="2000" i="1" dirty="0">
                <a:ea typeface="PMingLiU" panose="02020500000000000000" pitchFamily="18" charset="-120"/>
              </a:rPr>
              <a:t>x</a:t>
            </a:r>
            <a:r>
              <a:rPr lang="en-US" altLang="zh-TW" sz="2000" dirty="0">
                <a:ea typeface="PMingLiU" panose="02020500000000000000" pitchFamily="18" charset="-120"/>
              </a:rPr>
              <a:t>,</a:t>
            </a:r>
            <a:r>
              <a:rPr lang="en-US" altLang="zh-TW" sz="2000" i="1" dirty="0">
                <a:ea typeface="PMingLiU" panose="02020500000000000000" pitchFamily="18" charset="-120"/>
              </a:rPr>
              <a:t> y</a:t>
            </a:r>
            <a:r>
              <a:rPr lang="en-US" altLang="zh-TW" sz="2000" dirty="0">
                <a:ea typeface="PMingLiU" panose="02020500000000000000" pitchFamily="18" charset="-120"/>
              </a:rPr>
              <a:t> : the spatial or image variables</a:t>
            </a:r>
          </a:p>
        </p:txBody>
      </p:sp>
      <p:graphicFrame>
        <p:nvGraphicFramePr>
          <p:cNvPr id="44036" name="Object 4">
            <a:extLst>
              <a:ext uri="{FF2B5EF4-FFF2-40B4-BE49-F238E27FC236}">
                <a16:creationId xmlns:a16="http://schemas.microsoft.com/office/drawing/2014/main" id="{380729AD-497A-B74C-BDE0-7B1B9E068305}"/>
              </a:ext>
            </a:extLst>
          </p:cNvPr>
          <p:cNvGraphicFramePr>
            <a:graphicFrameLocks noChangeAspect="1"/>
          </p:cNvGraphicFramePr>
          <p:nvPr/>
        </p:nvGraphicFramePr>
        <p:xfrm>
          <a:off x="1568450" y="2133600"/>
          <a:ext cx="5360988" cy="1293813"/>
        </p:xfrm>
        <a:graphic>
          <a:graphicData uri="http://schemas.openxmlformats.org/presentationml/2006/ole">
            <mc:AlternateContent xmlns:mc="http://schemas.openxmlformats.org/markup-compatibility/2006">
              <mc:Choice xmlns:v="urn:schemas-microsoft-com:vml" Requires="v">
                <p:oleObj name="Equation" r:id="rId4" imgW="63195200" imgH="15214600" progId="Equation.3">
                  <p:embed/>
                </p:oleObj>
              </mc:Choice>
              <mc:Fallback>
                <p:oleObj name="Equation" r:id="rId4" imgW="63195200" imgH="15214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8450" y="2133600"/>
                        <a:ext cx="5360988" cy="12938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a:extLst>
              <a:ext uri="{FF2B5EF4-FFF2-40B4-BE49-F238E27FC236}">
                <a16:creationId xmlns:a16="http://schemas.microsoft.com/office/drawing/2014/main" id="{B6366EB6-64E3-394E-A963-4220253B1985}"/>
              </a:ext>
            </a:extLst>
          </p:cNvPr>
          <p:cNvSpPr txBox="1">
            <a:spLocks noRot="1" noChangeAspect="1" noMove="1" noResize="1" noEditPoints="1" noAdjustHandles="1" noChangeArrowheads="1" noChangeShapeType="1" noTextEdit="1"/>
          </p:cNvSpPr>
          <p:nvPr/>
        </p:nvSpPr>
        <p:spPr>
          <a:xfrm>
            <a:off x="6019800" y="3557752"/>
            <a:ext cx="3023969" cy="473591"/>
          </a:xfrm>
          <a:prstGeom prst="rect">
            <a:avLst/>
          </a:prstGeom>
          <a:blipFill rotWithShape="1">
            <a:blip r:embed="rId6"/>
            <a:stretch>
              <a:fillRect b="-18182"/>
            </a:stretch>
          </a:blipFill>
        </p:spPr>
        <p:txBody>
          <a:bodyPr/>
          <a:lstStyle/>
          <a:p>
            <a:pPr>
              <a:defRPr/>
            </a:pPr>
            <a:r>
              <a:rPr lang="en-US">
                <a:noFill/>
                <a:ea typeface="+mn-ea"/>
              </a:rPr>
              <a:t> </a:t>
            </a:r>
          </a:p>
        </p:txBody>
      </p:sp>
      <p:sp>
        <p:nvSpPr>
          <p:cNvPr id="44038" name="TextBox 2">
            <a:extLst>
              <a:ext uri="{FF2B5EF4-FFF2-40B4-BE49-F238E27FC236}">
                <a16:creationId xmlns:a16="http://schemas.microsoft.com/office/drawing/2014/main" id="{A2CF10BB-863E-3243-A8E8-5B73E89956E8}"/>
              </a:ext>
            </a:extLst>
          </p:cNvPr>
          <p:cNvSpPr txBox="1">
            <a:spLocks noChangeArrowheads="1"/>
          </p:cNvSpPr>
          <p:nvPr/>
        </p:nvSpPr>
        <p:spPr bwMode="auto">
          <a:xfrm>
            <a:off x="7246358" y="3181350"/>
            <a:ext cx="1792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000" i="0" dirty="0">
                <a:latin typeface="Times New Roman" panose="02020603050405020304" pitchFamily="18" charset="0"/>
              </a:rPr>
              <a:t>Euler’s formula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0F4A73B6-7DC6-B345-AE83-4061927A6FE4}"/>
              </a:ext>
            </a:extLst>
          </p:cNvPr>
          <p:cNvSpPr>
            <a:spLocks noGrp="1" noChangeArrowheads="1"/>
          </p:cNvSpPr>
          <p:nvPr>
            <p:ph type="title"/>
          </p:nvPr>
        </p:nvSpPr>
        <p:spPr/>
        <p:txBody>
          <a:bodyPr/>
          <a:lstStyle/>
          <a:p>
            <a:r>
              <a:rPr lang="en-US" altLang="en-US" dirty="0">
                <a:ea typeface="ＭＳ Ｐゴシック" panose="020B0600070205080204" pitchFamily="34" charset="-128"/>
              </a:rPr>
              <a:t>Hybrid images</a:t>
            </a:r>
          </a:p>
        </p:txBody>
      </p:sp>
      <p:sp>
        <p:nvSpPr>
          <p:cNvPr id="10242" name="Content Placeholder 2">
            <a:extLst>
              <a:ext uri="{FF2B5EF4-FFF2-40B4-BE49-F238E27FC236}">
                <a16:creationId xmlns:a16="http://schemas.microsoft.com/office/drawing/2014/main" id="{711A2F21-D23C-3447-81F3-C70F4D152E5A}"/>
              </a:ext>
            </a:extLst>
          </p:cNvPr>
          <p:cNvSpPr>
            <a:spLocks noGrp="1" noChangeArrowheads="1"/>
          </p:cNvSpPr>
          <p:nvPr>
            <p:ph idx="1"/>
          </p:nvPr>
        </p:nvSpPr>
        <p:spPr>
          <a:xfrm>
            <a:off x="762000" y="5257800"/>
            <a:ext cx="7772400" cy="914400"/>
          </a:xfrm>
        </p:spPr>
        <p:txBody>
          <a:bodyPr/>
          <a:lstStyle/>
          <a:p>
            <a:r>
              <a:rPr lang="en-US" altLang="en-US" sz="2000" dirty="0">
                <a:ea typeface="ＭＳ Ｐゴシック" panose="020B0600070205080204" pitchFamily="34" charset="-128"/>
              </a:rPr>
              <a:t>Filter one image with low-pass filter and the other with high-pass filter, and then superimpose them</a:t>
            </a:r>
          </a:p>
          <a:p>
            <a:r>
              <a:rPr lang="en-US" altLang="en-US" sz="2000" dirty="0">
                <a:ea typeface="ＭＳ Ｐゴシック" panose="020B0600070205080204" pitchFamily="34" charset="-128"/>
              </a:rPr>
              <a:t>A. Oliva, A. Torralba, P.G. </a:t>
            </a:r>
            <a:r>
              <a:rPr lang="en-US" altLang="en-US" sz="2000" dirty="0" err="1">
                <a:ea typeface="ＭＳ Ｐゴシック" panose="020B0600070205080204" pitchFamily="34" charset="-128"/>
              </a:rPr>
              <a:t>Schyns</a:t>
            </a:r>
            <a:r>
              <a:rPr lang="en-US" altLang="en-US" sz="2000" dirty="0">
                <a:ea typeface="ＭＳ Ｐゴシック" panose="020B0600070205080204" pitchFamily="34" charset="-128"/>
              </a:rPr>
              <a:t>, </a:t>
            </a:r>
            <a:r>
              <a:rPr lang="en-US" altLang="en-US" sz="2000" dirty="0">
                <a:ea typeface="ＭＳ Ｐゴシック" panose="020B0600070205080204" pitchFamily="34" charset="-128"/>
                <a:hlinkClick r:id="rId3">
                  <a:extLst>
                    <a:ext uri="{A12FA001-AC4F-418D-AE19-62706E023703}">
                      <ahyp:hlinkClr xmlns:ahyp="http://schemas.microsoft.com/office/drawing/2018/hyperlinkcolor" val="tx"/>
                    </a:ext>
                  </a:extLst>
                </a:hlinkClick>
              </a:rPr>
              <a:t>“Hybrid Images,”</a:t>
            </a:r>
            <a:r>
              <a:rPr lang="en-US" altLang="ja-JP" sz="2000" dirty="0">
                <a:ea typeface="ＭＳ Ｐゴシック" panose="020B0600070205080204" pitchFamily="34" charset="-128"/>
              </a:rPr>
              <a:t> SIGGRAPH 2006</a:t>
            </a:r>
            <a:endParaRPr lang="en-US" altLang="en-US" sz="2000" dirty="0">
              <a:ea typeface="ＭＳ Ｐゴシック" panose="020B0600070205080204" pitchFamily="34" charset="-128"/>
            </a:endParaRPr>
          </a:p>
        </p:txBody>
      </p:sp>
      <p:pic>
        <p:nvPicPr>
          <p:cNvPr id="10243" name="Picture 2">
            <a:extLst>
              <a:ext uri="{FF2B5EF4-FFF2-40B4-BE49-F238E27FC236}">
                <a16:creationId xmlns:a16="http://schemas.microsoft.com/office/drawing/2014/main" id="{3DA0276B-E3D4-9741-8D0E-D169A0824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957388"/>
            <a:ext cx="8991600"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7AB86436-3154-4A4F-BCE6-2DF106E664BC}"/>
              </a:ext>
            </a:extLst>
          </p:cNvPr>
          <p:cNvSpPr>
            <a:spLocks noGrp="1" noChangeArrowheads="1"/>
          </p:cNvSpPr>
          <p:nvPr>
            <p:ph type="title"/>
          </p:nvPr>
        </p:nvSpPr>
        <p:spPr/>
        <p:txBody>
          <a:bodyPr/>
          <a:lstStyle/>
          <a:p>
            <a:pPr eaLnBrk="1" hangingPunct="1"/>
            <a:r>
              <a:rPr lang="en-US" altLang="en-US">
                <a:latin typeface="Calibri" panose="020F0502020204030204" pitchFamily="34" charset="0"/>
                <a:ea typeface="ＭＳ Ｐゴシック" panose="020B0600070205080204" pitchFamily="34" charset="-128"/>
              </a:rPr>
              <a:t>Fourier bases</a:t>
            </a:r>
          </a:p>
        </p:txBody>
      </p:sp>
      <p:pic>
        <p:nvPicPr>
          <p:cNvPr id="68610" name="Picture 3">
            <a:extLst>
              <a:ext uri="{FF2B5EF4-FFF2-40B4-BE49-F238E27FC236}">
                <a16:creationId xmlns:a16="http://schemas.microsoft.com/office/drawing/2014/main" id="{5FE18394-AEF0-1E47-86E3-DA1CF0126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858" t="19524" r="7715" b="18698"/>
          <a:stretch>
            <a:fillRect/>
          </a:stretch>
        </p:blipFill>
        <p:spPr bwMode="auto">
          <a:xfrm>
            <a:off x="381000" y="1295400"/>
            <a:ext cx="8382000"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Text Box 4">
            <a:extLst>
              <a:ext uri="{FF2B5EF4-FFF2-40B4-BE49-F238E27FC236}">
                <a16:creationId xmlns:a16="http://schemas.microsoft.com/office/drawing/2014/main" id="{5D40DDB0-99D6-DF4E-A52A-46026865376F}"/>
              </a:ext>
            </a:extLst>
          </p:cNvPr>
          <p:cNvSpPr txBox="1">
            <a:spLocks noChangeArrowheads="1"/>
          </p:cNvSpPr>
          <p:nvPr/>
        </p:nvSpPr>
        <p:spPr bwMode="auto">
          <a:xfrm>
            <a:off x="1219200" y="6019800"/>
            <a:ext cx="654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dirty="0">
                <a:solidFill>
                  <a:srgbClr val="FFFFFF"/>
                </a:solidFill>
                <a:latin typeface="Arial" panose="020B0604020202020204" pitchFamily="34" charset="0"/>
              </a:rPr>
              <a:t>in </a:t>
            </a:r>
            <a:r>
              <a:rPr lang="en-US" altLang="en-US" sz="2000" dirty="0" err="1">
                <a:solidFill>
                  <a:srgbClr val="FFFFFF"/>
                </a:solidFill>
                <a:latin typeface="Arial" panose="020B0604020202020204" pitchFamily="34" charset="0"/>
              </a:rPr>
              <a:t>Matlab</a:t>
            </a:r>
            <a:r>
              <a:rPr lang="en-US" altLang="en-US" sz="2000" dirty="0">
                <a:solidFill>
                  <a:srgbClr val="FFFFFF"/>
                </a:solidFill>
                <a:latin typeface="Arial" panose="020B0604020202020204" pitchFamily="34" charset="0"/>
              </a:rPr>
              <a:t>, check out: </a:t>
            </a:r>
            <a:r>
              <a:rPr lang="en-US" altLang="en-US" sz="2000" dirty="0" err="1">
                <a:solidFill>
                  <a:srgbClr val="FFFFFF"/>
                </a:solidFill>
                <a:latin typeface="Arial" panose="020B0604020202020204" pitchFamily="34" charset="0"/>
              </a:rPr>
              <a:t>imagesc</a:t>
            </a:r>
            <a:r>
              <a:rPr lang="en-US" altLang="en-US" sz="2000" dirty="0">
                <a:solidFill>
                  <a:srgbClr val="FFFFFF"/>
                </a:solidFill>
                <a:latin typeface="Arial" panose="020B0604020202020204" pitchFamily="34" charset="0"/>
              </a:rPr>
              <a:t>(log(abs(</a:t>
            </a:r>
            <a:r>
              <a:rPr lang="en-US" altLang="en-US" sz="2000" dirty="0" err="1">
                <a:solidFill>
                  <a:srgbClr val="FFFFFF"/>
                </a:solidFill>
                <a:latin typeface="Arial" panose="020B0604020202020204" pitchFamily="34" charset="0"/>
              </a:rPr>
              <a:t>fftshift</a:t>
            </a:r>
            <a:r>
              <a:rPr lang="en-US" altLang="en-US" sz="2000" dirty="0">
                <a:solidFill>
                  <a:srgbClr val="FFFFFF"/>
                </a:solidFill>
                <a:latin typeface="Arial" panose="020B0604020202020204" pitchFamily="34" charset="0"/>
              </a:rPr>
              <a:t>(fft2(</a:t>
            </a:r>
            <a:r>
              <a:rPr lang="en-US" altLang="en-US" sz="2000" dirty="0" err="1">
                <a:solidFill>
                  <a:srgbClr val="FFFFFF"/>
                </a:solidFill>
                <a:latin typeface="Arial" panose="020B0604020202020204" pitchFamily="34" charset="0"/>
              </a:rPr>
              <a:t>im</a:t>
            </a:r>
            <a:r>
              <a:rPr lang="en-US" altLang="en-US" sz="2000" dirty="0">
                <a:solidFill>
                  <a:srgbClr val="FFFFFF"/>
                </a:solidFill>
                <a:latin typeface="Arial" panose="020B0604020202020204" pitchFamily="34" charset="0"/>
              </a:rPr>
              <a:t>)))))</a:t>
            </a:r>
          </a:p>
        </p:txBody>
      </p:sp>
    </p:spTree>
    <p:extLst>
      <p:ext uri="{BB962C8B-B14F-4D97-AF65-F5344CB8AC3E}">
        <p14:creationId xmlns:p14="http://schemas.microsoft.com/office/powerpoint/2010/main" val="834333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133710E2-6DDE-514D-BA05-A121E4B42EB5}"/>
              </a:ext>
            </a:extLst>
          </p:cNvPr>
          <p:cNvSpPr>
            <a:spLocks noGrp="1" noChangeArrowheads="1"/>
          </p:cNvSpPr>
          <p:nvPr>
            <p:ph type="title"/>
          </p:nvPr>
        </p:nvSpPr>
        <p:spPr/>
        <p:txBody>
          <a:bodyPr/>
          <a:lstStyle/>
          <a:p>
            <a:r>
              <a:rPr lang="en-US" altLang="en-US">
                <a:ea typeface="ＭＳ Ｐゴシック" panose="020B0600070205080204" pitchFamily="34" charset="-128"/>
              </a:rPr>
              <a:t>2D FFT</a:t>
            </a:r>
          </a:p>
        </p:txBody>
      </p:sp>
      <p:pic>
        <p:nvPicPr>
          <p:cNvPr id="45058" name="Picture 6" descr="http://robhentac.files.wordpress.com/2010/08/sin_11.png?w=570&amp;h=243">
            <a:extLst>
              <a:ext uri="{FF2B5EF4-FFF2-40B4-BE49-F238E27FC236}">
                <a16:creationId xmlns:a16="http://schemas.microsoft.com/office/drawing/2014/main" id="{C2DD8456-B18C-B94E-B948-57DF4A296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28800"/>
            <a:ext cx="872172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1">
            <a:extLst>
              <a:ext uri="{FF2B5EF4-FFF2-40B4-BE49-F238E27FC236}">
                <a16:creationId xmlns:a16="http://schemas.microsoft.com/office/drawing/2014/main" id="{8A8EADB6-3C2D-9C48-BA40-0A225091F8AD}"/>
              </a:ext>
            </a:extLst>
          </p:cNvPr>
          <p:cNvSpPr txBox="1">
            <a:spLocks noChangeArrowheads="1"/>
          </p:cNvSpPr>
          <p:nvPr/>
        </p:nvSpPr>
        <p:spPr bwMode="auto">
          <a:xfrm>
            <a:off x="2362200" y="5791200"/>
            <a:ext cx="5168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i="0">
                <a:latin typeface="Times New Roman" panose="02020603050405020304" pitchFamily="18" charset="0"/>
              </a:rPr>
              <a:t>Sinusoid with frequency = 1 and its FFT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78ECB805-5DC4-A843-AE58-A66F0FA96DC7}"/>
              </a:ext>
            </a:extLst>
          </p:cNvPr>
          <p:cNvSpPr>
            <a:spLocks noGrp="1" noChangeArrowheads="1"/>
          </p:cNvSpPr>
          <p:nvPr>
            <p:ph type="title"/>
          </p:nvPr>
        </p:nvSpPr>
        <p:spPr/>
        <p:txBody>
          <a:bodyPr/>
          <a:lstStyle/>
          <a:p>
            <a:r>
              <a:rPr lang="en-US" altLang="en-US">
                <a:ea typeface="ＭＳ Ｐゴシック" panose="020B0600070205080204" pitchFamily="34" charset="-128"/>
              </a:rPr>
              <a:t>2D FFT</a:t>
            </a:r>
          </a:p>
        </p:txBody>
      </p:sp>
      <p:pic>
        <p:nvPicPr>
          <p:cNvPr id="46082" name="Picture 4" descr="http://robhentac.files.wordpress.com/2010/08/sin_31.png?w=570&amp;h=244">
            <a:extLst>
              <a:ext uri="{FF2B5EF4-FFF2-40B4-BE49-F238E27FC236}">
                <a16:creationId xmlns:a16="http://schemas.microsoft.com/office/drawing/2014/main" id="{ACA9A69E-BABC-BE4E-87C1-EA35BD30A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5439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extBox 3">
            <a:extLst>
              <a:ext uri="{FF2B5EF4-FFF2-40B4-BE49-F238E27FC236}">
                <a16:creationId xmlns:a16="http://schemas.microsoft.com/office/drawing/2014/main" id="{CFB56EB9-8895-3645-A60F-E4792F50145B}"/>
              </a:ext>
            </a:extLst>
          </p:cNvPr>
          <p:cNvSpPr txBox="1">
            <a:spLocks noChangeArrowheads="1"/>
          </p:cNvSpPr>
          <p:nvPr/>
        </p:nvSpPr>
        <p:spPr bwMode="auto">
          <a:xfrm>
            <a:off x="2362200" y="5791200"/>
            <a:ext cx="5168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i="0">
                <a:latin typeface="Times New Roman" panose="02020603050405020304" pitchFamily="18" charset="0"/>
              </a:rPr>
              <a:t>Sinusoid with frequency = 3 and its FFT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D437B992-8380-E149-B2E7-091CEA3B7454}"/>
              </a:ext>
            </a:extLst>
          </p:cNvPr>
          <p:cNvSpPr>
            <a:spLocks noGrp="1" noChangeArrowheads="1"/>
          </p:cNvSpPr>
          <p:nvPr>
            <p:ph type="title"/>
          </p:nvPr>
        </p:nvSpPr>
        <p:spPr/>
        <p:txBody>
          <a:bodyPr/>
          <a:lstStyle/>
          <a:p>
            <a:r>
              <a:rPr lang="en-US" altLang="en-US">
                <a:ea typeface="ＭＳ Ｐゴシック" panose="020B0600070205080204" pitchFamily="34" charset="-128"/>
              </a:rPr>
              <a:t>2D FFT</a:t>
            </a:r>
          </a:p>
        </p:txBody>
      </p:sp>
      <p:pic>
        <p:nvPicPr>
          <p:cNvPr id="47106" name="Picture 4" descr="http://robhentac.files.wordpress.com/2010/08/sin_5.png?w=570&amp;h=244">
            <a:extLst>
              <a:ext uri="{FF2B5EF4-FFF2-40B4-BE49-F238E27FC236}">
                <a16:creationId xmlns:a16="http://schemas.microsoft.com/office/drawing/2014/main" id="{B1F5A2D4-5360-6245-A4B8-174F0FA45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36612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Box 3">
            <a:extLst>
              <a:ext uri="{FF2B5EF4-FFF2-40B4-BE49-F238E27FC236}">
                <a16:creationId xmlns:a16="http://schemas.microsoft.com/office/drawing/2014/main" id="{0D06BA6A-A859-244F-9C5C-C520FA1264B3}"/>
              </a:ext>
            </a:extLst>
          </p:cNvPr>
          <p:cNvSpPr txBox="1">
            <a:spLocks noChangeArrowheads="1"/>
          </p:cNvSpPr>
          <p:nvPr/>
        </p:nvSpPr>
        <p:spPr bwMode="auto">
          <a:xfrm>
            <a:off x="2362200" y="5791200"/>
            <a:ext cx="5168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i="0">
                <a:latin typeface="Times New Roman" panose="02020603050405020304" pitchFamily="18" charset="0"/>
              </a:rPr>
              <a:t>Sinusoid with frequency = 5 and its FFT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CFB3E625-8EDA-6D4A-B519-D588D6A47C9B}"/>
              </a:ext>
            </a:extLst>
          </p:cNvPr>
          <p:cNvSpPr>
            <a:spLocks noGrp="1" noChangeArrowheads="1"/>
          </p:cNvSpPr>
          <p:nvPr>
            <p:ph type="title"/>
          </p:nvPr>
        </p:nvSpPr>
        <p:spPr/>
        <p:txBody>
          <a:bodyPr/>
          <a:lstStyle/>
          <a:p>
            <a:r>
              <a:rPr lang="en-US" altLang="en-US">
                <a:ea typeface="ＭＳ Ｐゴシック" panose="020B0600070205080204" pitchFamily="34" charset="-128"/>
              </a:rPr>
              <a:t>2D FFT</a:t>
            </a:r>
          </a:p>
        </p:txBody>
      </p:sp>
      <p:pic>
        <p:nvPicPr>
          <p:cNvPr id="48130" name="Picture 2" descr="http://robhentac.files.wordpress.com/2010/08/sin_10.png?w=570&amp;h=243">
            <a:extLst>
              <a:ext uri="{FF2B5EF4-FFF2-40B4-BE49-F238E27FC236}">
                <a16:creationId xmlns:a16="http://schemas.microsoft.com/office/drawing/2014/main" id="{8786C571-62B0-7B4D-A2FC-090AAB502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33575"/>
            <a:ext cx="81883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3">
            <a:extLst>
              <a:ext uri="{FF2B5EF4-FFF2-40B4-BE49-F238E27FC236}">
                <a16:creationId xmlns:a16="http://schemas.microsoft.com/office/drawing/2014/main" id="{2BCD1BE5-35C4-E948-8161-FCD382CBD480}"/>
              </a:ext>
            </a:extLst>
          </p:cNvPr>
          <p:cNvSpPr txBox="1">
            <a:spLocks noChangeArrowheads="1"/>
          </p:cNvSpPr>
          <p:nvPr/>
        </p:nvSpPr>
        <p:spPr bwMode="auto">
          <a:xfrm>
            <a:off x="2362200" y="5791200"/>
            <a:ext cx="532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i="0">
                <a:latin typeface="Times New Roman" panose="02020603050405020304" pitchFamily="18" charset="0"/>
              </a:rPr>
              <a:t>Sinusoid with frequency = 10 and its FFT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AD5A1F19-6137-C548-8043-BBDD568B4B9C}"/>
              </a:ext>
            </a:extLst>
          </p:cNvPr>
          <p:cNvSpPr>
            <a:spLocks noGrp="1" noChangeArrowheads="1"/>
          </p:cNvSpPr>
          <p:nvPr>
            <p:ph type="title"/>
          </p:nvPr>
        </p:nvSpPr>
        <p:spPr/>
        <p:txBody>
          <a:bodyPr/>
          <a:lstStyle/>
          <a:p>
            <a:r>
              <a:rPr lang="en-US" altLang="en-US">
                <a:ea typeface="ＭＳ Ｐゴシック" panose="020B0600070205080204" pitchFamily="34" charset="-128"/>
              </a:rPr>
              <a:t>2D FFT</a:t>
            </a:r>
          </a:p>
        </p:txBody>
      </p:sp>
      <p:pic>
        <p:nvPicPr>
          <p:cNvPr id="49154" name="Picture 2" descr="http://robhentac.files.wordpress.com/2010/08/sin_15.png?w=570&amp;h=245">
            <a:extLst>
              <a:ext uri="{FF2B5EF4-FFF2-40B4-BE49-F238E27FC236}">
                <a16:creationId xmlns:a16="http://schemas.microsoft.com/office/drawing/2014/main" id="{29FCD83E-A1BA-A645-8022-D0AFF8AA5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28800"/>
            <a:ext cx="833278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Box 3">
            <a:extLst>
              <a:ext uri="{FF2B5EF4-FFF2-40B4-BE49-F238E27FC236}">
                <a16:creationId xmlns:a16="http://schemas.microsoft.com/office/drawing/2014/main" id="{058E0076-5E18-3A4B-9604-42AA98784CBF}"/>
              </a:ext>
            </a:extLst>
          </p:cNvPr>
          <p:cNvSpPr txBox="1">
            <a:spLocks noChangeArrowheads="1"/>
          </p:cNvSpPr>
          <p:nvPr/>
        </p:nvSpPr>
        <p:spPr bwMode="auto">
          <a:xfrm>
            <a:off x="2362200" y="5791200"/>
            <a:ext cx="5322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i="0">
                <a:latin typeface="Times New Roman" panose="02020603050405020304" pitchFamily="18" charset="0"/>
              </a:rPr>
              <a:t>Sinusoid with frequency = 15 and its FFT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779DCF1E-90E9-D64C-9189-EE6128D57086}"/>
              </a:ext>
            </a:extLst>
          </p:cNvPr>
          <p:cNvSpPr>
            <a:spLocks noGrp="1" noChangeArrowheads="1"/>
          </p:cNvSpPr>
          <p:nvPr>
            <p:ph type="title"/>
          </p:nvPr>
        </p:nvSpPr>
        <p:spPr/>
        <p:txBody>
          <a:bodyPr/>
          <a:lstStyle/>
          <a:p>
            <a:r>
              <a:rPr lang="en-US" altLang="en-US">
                <a:ea typeface="ＭＳ Ｐゴシック" panose="020B0600070205080204" pitchFamily="34" charset="-128"/>
              </a:rPr>
              <a:t>2D FFT</a:t>
            </a:r>
          </a:p>
        </p:txBody>
      </p:sp>
      <p:pic>
        <p:nvPicPr>
          <p:cNvPr id="50178" name="Picture 2" descr="http://robhentac.files.wordpress.com/2010/08/sinusoid-of-varying-frequency.gif?w=570&amp;h=243">
            <a:extLst>
              <a:ext uri="{FF2B5EF4-FFF2-40B4-BE49-F238E27FC236}">
                <a16:creationId xmlns:a16="http://schemas.microsoft.com/office/drawing/2014/main" id="{88B3180C-AD9E-8749-BBE2-9A91E593310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836612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Box 4">
            <a:extLst>
              <a:ext uri="{FF2B5EF4-FFF2-40B4-BE49-F238E27FC236}">
                <a16:creationId xmlns:a16="http://schemas.microsoft.com/office/drawing/2014/main" id="{7EFB8769-52EB-5249-B43F-E6717C6EC08B}"/>
              </a:ext>
            </a:extLst>
          </p:cNvPr>
          <p:cNvSpPr txBox="1">
            <a:spLocks noChangeArrowheads="1"/>
          </p:cNvSpPr>
          <p:nvPr/>
        </p:nvSpPr>
        <p:spPr bwMode="auto">
          <a:xfrm>
            <a:off x="1752600" y="5791200"/>
            <a:ext cx="6189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i="0">
                <a:latin typeface="Times New Roman" panose="02020603050405020304" pitchFamily="18" charset="0"/>
              </a:rPr>
              <a:t>Sinusoid with varying frequency and their  FFT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C0E9C143-472F-FC45-B9BD-5C9AB09A25AE}"/>
              </a:ext>
            </a:extLst>
          </p:cNvPr>
          <p:cNvSpPr>
            <a:spLocks noGrp="1" noChangeArrowheads="1"/>
          </p:cNvSpPr>
          <p:nvPr>
            <p:ph type="title"/>
          </p:nvPr>
        </p:nvSpPr>
        <p:spPr/>
        <p:txBody>
          <a:bodyPr/>
          <a:lstStyle/>
          <a:p>
            <a:r>
              <a:rPr lang="en-US" altLang="en-US">
                <a:ea typeface="ＭＳ Ｐゴシック" panose="020B0600070205080204" pitchFamily="34" charset="-128"/>
              </a:rPr>
              <a:t>Rotation</a:t>
            </a:r>
          </a:p>
        </p:txBody>
      </p:sp>
      <p:pic>
        <p:nvPicPr>
          <p:cNvPr id="51202" name="Picture 2">
            <a:extLst>
              <a:ext uri="{FF2B5EF4-FFF2-40B4-BE49-F238E27FC236}">
                <a16:creationId xmlns:a16="http://schemas.microsoft.com/office/drawing/2014/main" id="{62DC8474-539B-6A4F-A291-238077D53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82775"/>
            <a:ext cx="3429000" cy="322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3" name="Picture 3">
            <a:extLst>
              <a:ext uri="{FF2B5EF4-FFF2-40B4-BE49-F238E27FC236}">
                <a16:creationId xmlns:a16="http://schemas.microsoft.com/office/drawing/2014/main" id="{B95003E5-B65D-1E49-BC47-2323993F5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882775"/>
            <a:ext cx="3478213" cy="322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04" name="TextBox 5">
            <a:extLst>
              <a:ext uri="{FF2B5EF4-FFF2-40B4-BE49-F238E27FC236}">
                <a16:creationId xmlns:a16="http://schemas.microsoft.com/office/drawing/2014/main" id="{4C91A8D0-0338-9049-A9EF-5A8DD2A12DBB}"/>
              </a:ext>
            </a:extLst>
          </p:cNvPr>
          <p:cNvSpPr txBox="1">
            <a:spLocks noChangeArrowheads="1"/>
          </p:cNvSpPr>
          <p:nvPr/>
        </p:nvSpPr>
        <p:spPr bwMode="auto">
          <a:xfrm>
            <a:off x="2362200" y="5791200"/>
            <a:ext cx="5386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i="0">
                <a:latin typeface="Times New Roman" panose="02020603050405020304" pitchFamily="18" charset="0"/>
              </a:rPr>
              <a:t>Sinusoid rotated at 30 degrees and its FFT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1F9E2D6C-9485-C240-A20B-CC6BA693F2B0}"/>
              </a:ext>
            </a:extLst>
          </p:cNvPr>
          <p:cNvSpPr>
            <a:spLocks noGrp="1" noChangeArrowheads="1"/>
          </p:cNvSpPr>
          <p:nvPr>
            <p:ph type="title"/>
          </p:nvPr>
        </p:nvSpPr>
        <p:spPr/>
        <p:txBody>
          <a:bodyPr/>
          <a:lstStyle/>
          <a:p>
            <a:r>
              <a:rPr lang="en-US" altLang="en-US">
                <a:ea typeface="ＭＳ Ｐゴシック" panose="020B0600070205080204" pitchFamily="34" charset="-128"/>
              </a:rPr>
              <a:t>2D FFT</a:t>
            </a:r>
          </a:p>
        </p:txBody>
      </p:sp>
      <p:pic>
        <p:nvPicPr>
          <p:cNvPr id="52226" name="Picture 2" descr="http://robhentac.files.wordpress.com/2010/08/sinusoid-rotated-at-60.png?w=570">
            <a:extLst>
              <a:ext uri="{FF2B5EF4-FFF2-40B4-BE49-F238E27FC236}">
                <a16:creationId xmlns:a16="http://schemas.microsoft.com/office/drawing/2014/main" id="{EDF745E7-AF37-2B4D-8C6C-4CBB0167A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812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4" descr="http://robhentac.files.wordpress.com/2010/08/sinusoid_602.png?w=150&amp;h=142">
            <a:extLst>
              <a:ext uri="{FF2B5EF4-FFF2-40B4-BE49-F238E27FC236}">
                <a16:creationId xmlns:a16="http://schemas.microsoft.com/office/drawing/2014/main" id="{8002A6F4-D862-1540-B464-C084FEA44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725" y="1973263"/>
            <a:ext cx="3470275"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TextBox 5">
            <a:extLst>
              <a:ext uri="{FF2B5EF4-FFF2-40B4-BE49-F238E27FC236}">
                <a16:creationId xmlns:a16="http://schemas.microsoft.com/office/drawing/2014/main" id="{7853E5FF-00E5-194F-9763-3F1DE001E925}"/>
              </a:ext>
            </a:extLst>
          </p:cNvPr>
          <p:cNvSpPr txBox="1">
            <a:spLocks noChangeArrowheads="1"/>
          </p:cNvSpPr>
          <p:nvPr/>
        </p:nvSpPr>
        <p:spPr bwMode="auto">
          <a:xfrm>
            <a:off x="2362200" y="5791200"/>
            <a:ext cx="5386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i="0">
                <a:latin typeface="Times New Roman" panose="02020603050405020304" pitchFamily="18" charset="0"/>
              </a:rPr>
              <a:t>Sinusoid rotated at 60 degrees and its FFT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57E7E73A-1964-964D-90D7-E3DB04A5AA86}"/>
              </a:ext>
            </a:extLst>
          </p:cNvPr>
          <p:cNvSpPr>
            <a:spLocks noGrp="1" noChangeArrowheads="1"/>
          </p:cNvSpPr>
          <p:nvPr>
            <p:ph type="title"/>
          </p:nvPr>
        </p:nvSpPr>
        <p:spPr/>
        <p:txBody>
          <a:bodyPr/>
          <a:lstStyle/>
          <a:p>
            <a:r>
              <a:rPr lang="en-US" altLang="en-US">
                <a:ea typeface="ＭＳ Ｐゴシック" panose="020B0600070205080204" pitchFamily="34" charset="-128"/>
              </a:rPr>
              <a:t>2D FFT</a:t>
            </a:r>
          </a:p>
        </p:txBody>
      </p:sp>
      <p:pic>
        <p:nvPicPr>
          <p:cNvPr id="53250" name="Picture 2">
            <a:extLst>
              <a:ext uri="{FF2B5EF4-FFF2-40B4-BE49-F238E27FC236}">
                <a16:creationId xmlns:a16="http://schemas.microsoft.com/office/drawing/2014/main" id="{66489C32-47D3-3D43-9B34-DE58A77CE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60525"/>
            <a:ext cx="7648575" cy="456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B416-BBD1-156C-C4DB-3F5AC6D37150}"/>
              </a:ext>
            </a:extLst>
          </p:cNvPr>
          <p:cNvSpPr>
            <a:spLocks noGrp="1"/>
          </p:cNvSpPr>
          <p:nvPr>
            <p:ph type="title"/>
          </p:nvPr>
        </p:nvSpPr>
        <p:spPr/>
        <p:txBody>
          <a:bodyPr/>
          <a:lstStyle/>
          <a:p>
            <a:r>
              <a:rPr lang="en-US" dirty="0"/>
              <a:t>At a distance</a:t>
            </a:r>
          </a:p>
        </p:txBody>
      </p:sp>
      <p:sp>
        <p:nvSpPr>
          <p:cNvPr id="3" name="Content Placeholder 2">
            <a:extLst>
              <a:ext uri="{FF2B5EF4-FFF2-40B4-BE49-F238E27FC236}">
                <a16:creationId xmlns:a16="http://schemas.microsoft.com/office/drawing/2014/main" id="{6C0648D2-92A4-A748-F8B3-05C44944D7D9}"/>
              </a:ext>
            </a:extLst>
          </p:cNvPr>
          <p:cNvSpPr>
            <a:spLocks noGrp="1"/>
          </p:cNvSpPr>
          <p:nvPr>
            <p:ph idx="1"/>
          </p:nvPr>
        </p:nvSpPr>
        <p:spPr/>
        <p:txBody>
          <a:bodyPr/>
          <a:lstStyle/>
          <a:p>
            <a:r>
              <a:rPr lang="en-US" dirty="0"/>
              <a:t>What do you see?</a:t>
            </a:r>
          </a:p>
        </p:txBody>
      </p:sp>
      <p:pic>
        <p:nvPicPr>
          <p:cNvPr id="4" name="Content Placeholder 4" descr="A cheetah walking on the ground&#10;&#10;Description automatically generated with medium confidence">
            <a:extLst>
              <a:ext uri="{FF2B5EF4-FFF2-40B4-BE49-F238E27FC236}">
                <a16:creationId xmlns:a16="http://schemas.microsoft.com/office/drawing/2014/main" id="{3F5F96E6-C2E8-9369-7E0D-155A2D2AC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227458" y="3429001"/>
            <a:ext cx="561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0328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AB5E1678-E115-6B45-A239-8864D023A1E4}"/>
              </a:ext>
            </a:extLst>
          </p:cNvPr>
          <p:cNvSpPr>
            <a:spLocks noGrp="1" noChangeArrowheads="1"/>
          </p:cNvSpPr>
          <p:nvPr>
            <p:ph type="title"/>
          </p:nvPr>
        </p:nvSpPr>
        <p:spPr/>
        <p:txBody>
          <a:bodyPr/>
          <a:lstStyle/>
          <a:p>
            <a:r>
              <a:rPr lang="en-US" altLang="en-US">
                <a:ea typeface="ＭＳ Ｐゴシック" panose="020B0600070205080204" pitchFamily="34" charset="-128"/>
              </a:rPr>
              <a:t>Image analysis with FFT</a:t>
            </a:r>
          </a:p>
        </p:txBody>
      </p:sp>
      <p:pic>
        <p:nvPicPr>
          <p:cNvPr id="54274" name="Picture 2">
            <a:extLst>
              <a:ext uri="{FF2B5EF4-FFF2-40B4-BE49-F238E27FC236}">
                <a16:creationId xmlns:a16="http://schemas.microsoft.com/office/drawing/2014/main" id="{752C562C-5D2A-FF4F-B07F-9C085F66C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809307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28F5DD6C-A3E3-414A-BCD1-01F5F962F3CB}"/>
              </a:ext>
            </a:extLst>
          </p:cNvPr>
          <p:cNvSpPr>
            <a:spLocks noGrp="1" noChangeArrowheads="1"/>
          </p:cNvSpPr>
          <p:nvPr>
            <p:ph type="title"/>
          </p:nvPr>
        </p:nvSpPr>
        <p:spPr/>
        <p:txBody>
          <a:bodyPr/>
          <a:lstStyle/>
          <a:p>
            <a:r>
              <a:rPr lang="en-US" altLang="en-US" dirty="0">
                <a:ea typeface="ＭＳ Ｐゴシック" panose="020B0600070205080204" pitchFamily="34" charset="-128"/>
              </a:rPr>
              <a:t>Image analysis with FFT</a:t>
            </a:r>
          </a:p>
        </p:txBody>
      </p:sp>
      <p:pic>
        <p:nvPicPr>
          <p:cNvPr id="55298" name="Picture 2">
            <a:extLst>
              <a:ext uri="{FF2B5EF4-FFF2-40B4-BE49-F238E27FC236}">
                <a16:creationId xmlns:a16="http://schemas.microsoft.com/office/drawing/2014/main" id="{3E46B21B-9AC6-9741-9E9C-20BCD1A7C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450" y="1866900"/>
            <a:ext cx="38100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a:extLst>
              <a:ext uri="{FF2B5EF4-FFF2-40B4-BE49-F238E27FC236}">
                <a16:creationId xmlns:a16="http://schemas.microsoft.com/office/drawing/2014/main" id="{96BF3B57-BBB2-B94C-9964-D3E385298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876425"/>
            <a:ext cx="38100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0" name="TextBox 12">
            <a:extLst>
              <a:ext uri="{FF2B5EF4-FFF2-40B4-BE49-F238E27FC236}">
                <a16:creationId xmlns:a16="http://schemas.microsoft.com/office/drawing/2014/main" id="{26B7587F-A523-B140-A356-D133E1D4ADE8}"/>
              </a:ext>
            </a:extLst>
          </p:cNvPr>
          <p:cNvSpPr txBox="1">
            <a:spLocks noChangeArrowheads="1"/>
          </p:cNvSpPr>
          <p:nvPr/>
        </p:nvSpPr>
        <p:spPr bwMode="auto">
          <a:xfrm>
            <a:off x="1101725" y="5862638"/>
            <a:ext cx="6899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dirty="0">
                <a:latin typeface="Arial" panose="020B0604020202020204" pitchFamily="34" charset="0"/>
                <a:cs typeface="Arial" panose="020B0604020202020204" pitchFamily="34" charset="0"/>
                <a:hlinkClick r:id="rId4"/>
              </a:rPr>
              <a:t>http://www.cs.unm.edu/~brayer/vision/fourier.html</a:t>
            </a:r>
            <a:endParaRPr lang="en-US" altLang="en-US" sz="2400" i="0" dirty="0">
              <a:latin typeface="Arial" panose="020B060402020202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98AB9-41E2-E84D-AC79-6FF27CFC21AE}"/>
              </a:ext>
            </a:extLst>
          </p:cNvPr>
          <p:cNvSpPr>
            <a:spLocks noGrp="1"/>
          </p:cNvSpPr>
          <p:nvPr>
            <p:ph type="title"/>
          </p:nvPr>
        </p:nvSpPr>
        <p:spPr/>
        <p:txBody>
          <a:bodyPr/>
          <a:lstStyle/>
          <a:p>
            <a:r>
              <a:rPr lang="en-US" altLang="en-US" dirty="0">
                <a:ea typeface="ＭＳ Ｐゴシック" panose="020B0600070205080204" pitchFamily="34" charset="-128"/>
              </a:rPr>
              <a:t>Image analysis with FFT</a:t>
            </a:r>
            <a:endParaRPr lang="en-US" dirty="0"/>
          </a:p>
        </p:txBody>
      </p:sp>
      <p:pic>
        <p:nvPicPr>
          <p:cNvPr id="45058" name="Picture 2">
            <a:extLst>
              <a:ext uri="{FF2B5EF4-FFF2-40B4-BE49-F238E27FC236}">
                <a16:creationId xmlns:a16="http://schemas.microsoft.com/office/drawing/2014/main" id="{17FF55FC-760E-A140-B534-266990DA3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911096"/>
            <a:ext cx="3803904" cy="3803904"/>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a:extLst>
              <a:ext uri="{FF2B5EF4-FFF2-40B4-BE49-F238E27FC236}">
                <a16:creationId xmlns:a16="http://schemas.microsoft.com/office/drawing/2014/main" id="{BAF384A6-CD49-3C46-9E08-53981CB7E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11096"/>
            <a:ext cx="3803904" cy="380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272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40B6B9CE-2B80-944F-9F2C-447B8A0E9B72}"/>
              </a:ext>
            </a:extLst>
          </p:cNvPr>
          <p:cNvSpPr>
            <a:spLocks noGrp="1" noChangeArrowheads="1"/>
          </p:cNvSpPr>
          <p:nvPr>
            <p:ph type="title"/>
          </p:nvPr>
        </p:nvSpPr>
        <p:spPr/>
        <p:txBody>
          <a:bodyPr/>
          <a:lstStyle/>
          <a:p>
            <a:r>
              <a:rPr lang="en-US" altLang="en-US">
                <a:ea typeface="ＭＳ Ｐゴシック" panose="020B0600070205080204" pitchFamily="34" charset="-128"/>
              </a:rPr>
              <a:t>Filtering in spatial domain</a:t>
            </a:r>
          </a:p>
        </p:txBody>
      </p:sp>
      <p:pic>
        <p:nvPicPr>
          <p:cNvPr id="56322" name="Picture 2">
            <a:extLst>
              <a:ext uri="{FF2B5EF4-FFF2-40B4-BE49-F238E27FC236}">
                <a16:creationId xmlns:a16="http://schemas.microsoft.com/office/drawing/2014/main" id="{C65E0F7B-DB87-2D4F-A892-0662B42C6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1539" t="12923" r="12308" b="45232"/>
          <a:stretch>
            <a:fillRect/>
          </a:stretch>
        </p:blipFill>
        <p:spPr bwMode="auto">
          <a:xfrm>
            <a:off x="3962400" y="3733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23" name="Group 5">
            <a:extLst>
              <a:ext uri="{FF2B5EF4-FFF2-40B4-BE49-F238E27FC236}">
                <a16:creationId xmlns:a16="http://schemas.microsoft.com/office/drawing/2014/main" id="{9FC85530-4E6B-984D-AF55-5BFB6CD7795E}"/>
              </a:ext>
            </a:extLst>
          </p:cNvPr>
          <p:cNvGrpSpPr>
            <a:grpSpLocks noChangeAspect="1"/>
          </p:cNvGrpSpPr>
          <p:nvPr/>
        </p:nvGrpSpPr>
        <p:grpSpPr bwMode="auto">
          <a:xfrm>
            <a:off x="7296150" y="1143000"/>
            <a:ext cx="1390650" cy="1371600"/>
            <a:chOff x="144" y="144"/>
            <a:chExt cx="1152" cy="1136"/>
          </a:xfrm>
        </p:grpSpPr>
        <p:sp>
          <p:nvSpPr>
            <p:cNvPr id="56328" name="Rectangle 6">
              <a:extLst>
                <a:ext uri="{FF2B5EF4-FFF2-40B4-BE49-F238E27FC236}">
                  <a16:creationId xmlns:a16="http://schemas.microsoft.com/office/drawing/2014/main" id="{D42ED804-DB7D-0A43-9025-8CA9E12E1638}"/>
                </a:ext>
              </a:extLst>
            </p:cNvPr>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buFontTx/>
                <a:buNone/>
              </a:pPr>
              <a:r>
                <a:rPr lang="en-US" altLang="en-US" sz="2000">
                  <a:solidFill>
                    <a:schemeClr val="tx1"/>
                  </a:solidFill>
                  <a:latin typeface="Arial" panose="020B0604020202020204" pitchFamily="34" charset="0"/>
                  <a:cs typeface="Arial" panose="020B0604020202020204" pitchFamily="34" charset="0"/>
                </a:rPr>
                <a:t>-1</a:t>
              </a:r>
            </a:p>
          </p:txBody>
        </p:sp>
        <p:sp>
          <p:nvSpPr>
            <p:cNvPr id="56329" name="Rectangle 7">
              <a:extLst>
                <a:ext uri="{FF2B5EF4-FFF2-40B4-BE49-F238E27FC236}">
                  <a16:creationId xmlns:a16="http://schemas.microsoft.com/office/drawing/2014/main" id="{2BAC0D2D-5A29-7A46-A60F-FAB74A0C1D77}"/>
                </a:ext>
              </a:extLst>
            </p:cNvPr>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buFontTx/>
                <a:buNone/>
              </a:pPr>
              <a:r>
                <a:rPr lang="en-US" altLang="en-US" sz="2000">
                  <a:solidFill>
                    <a:schemeClr val="tx1"/>
                  </a:solidFill>
                  <a:latin typeface="Arial" panose="020B0604020202020204" pitchFamily="34" charset="0"/>
                  <a:cs typeface="Arial" panose="020B0604020202020204" pitchFamily="34" charset="0"/>
                </a:rPr>
                <a:t>0</a:t>
              </a:r>
            </a:p>
          </p:txBody>
        </p:sp>
        <p:sp>
          <p:nvSpPr>
            <p:cNvPr id="56330" name="Rectangle 8">
              <a:extLst>
                <a:ext uri="{FF2B5EF4-FFF2-40B4-BE49-F238E27FC236}">
                  <a16:creationId xmlns:a16="http://schemas.microsoft.com/office/drawing/2014/main" id="{9370E913-DD29-594B-B0B4-FA2080141629}"/>
                </a:ext>
              </a:extLst>
            </p:cNvPr>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buFontTx/>
                <a:buNone/>
              </a:pPr>
              <a:r>
                <a:rPr lang="en-US" altLang="en-US" sz="2000">
                  <a:solidFill>
                    <a:schemeClr val="tx1"/>
                  </a:solidFill>
                  <a:latin typeface="Arial" panose="020B0604020202020204" pitchFamily="34" charset="0"/>
                  <a:cs typeface="Arial" panose="020B0604020202020204" pitchFamily="34" charset="0"/>
                </a:rPr>
                <a:t>1</a:t>
              </a:r>
            </a:p>
          </p:txBody>
        </p:sp>
        <p:sp>
          <p:nvSpPr>
            <p:cNvPr id="56331" name="Rectangle 9">
              <a:extLst>
                <a:ext uri="{FF2B5EF4-FFF2-40B4-BE49-F238E27FC236}">
                  <a16:creationId xmlns:a16="http://schemas.microsoft.com/office/drawing/2014/main" id="{186466F5-DD07-ED42-90F8-CCEBE9206C4B}"/>
                </a:ext>
              </a:extLst>
            </p:cNvPr>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buFontTx/>
                <a:buNone/>
              </a:pPr>
              <a:r>
                <a:rPr lang="en-US" altLang="en-US" sz="2000">
                  <a:solidFill>
                    <a:schemeClr val="tx1"/>
                  </a:solidFill>
                  <a:latin typeface="Arial" panose="020B0604020202020204" pitchFamily="34" charset="0"/>
                  <a:cs typeface="Arial" panose="020B0604020202020204" pitchFamily="34" charset="0"/>
                </a:rPr>
                <a:t>-2</a:t>
              </a:r>
            </a:p>
          </p:txBody>
        </p:sp>
        <p:sp>
          <p:nvSpPr>
            <p:cNvPr id="56332" name="Rectangle 10">
              <a:extLst>
                <a:ext uri="{FF2B5EF4-FFF2-40B4-BE49-F238E27FC236}">
                  <a16:creationId xmlns:a16="http://schemas.microsoft.com/office/drawing/2014/main" id="{8F7A9125-0CC3-8F4A-A755-571883FBC724}"/>
                </a:ext>
              </a:extLst>
            </p:cNvPr>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buFontTx/>
                <a:buNone/>
              </a:pPr>
              <a:r>
                <a:rPr lang="en-US" altLang="en-US" sz="2000">
                  <a:solidFill>
                    <a:schemeClr val="tx1"/>
                  </a:solidFill>
                  <a:latin typeface="Arial" panose="020B0604020202020204" pitchFamily="34" charset="0"/>
                  <a:cs typeface="Arial" panose="020B0604020202020204" pitchFamily="34" charset="0"/>
                </a:rPr>
                <a:t>0</a:t>
              </a:r>
            </a:p>
          </p:txBody>
        </p:sp>
        <p:sp>
          <p:nvSpPr>
            <p:cNvPr id="56333" name="Rectangle 11">
              <a:extLst>
                <a:ext uri="{FF2B5EF4-FFF2-40B4-BE49-F238E27FC236}">
                  <a16:creationId xmlns:a16="http://schemas.microsoft.com/office/drawing/2014/main" id="{E7AE341B-8BDC-964A-8D41-D538A6996B60}"/>
                </a:ext>
              </a:extLst>
            </p:cNvPr>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buFontTx/>
                <a:buNone/>
              </a:pPr>
              <a:r>
                <a:rPr lang="en-US" altLang="en-US" sz="2000">
                  <a:solidFill>
                    <a:schemeClr val="tx1"/>
                  </a:solidFill>
                  <a:latin typeface="Arial" panose="020B0604020202020204" pitchFamily="34" charset="0"/>
                  <a:cs typeface="Arial" panose="020B0604020202020204" pitchFamily="34" charset="0"/>
                </a:rPr>
                <a:t>2</a:t>
              </a:r>
            </a:p>
          </p:txBody>
        </p:sp>
        <p:sp>
          <p:nvSpPr>
            <p:cNvPr id="56334" name="Rectangle 12">
              <a:extLst>
                <a:ext uri="{FF2B5EF4-FFF2-40B4-BE49-F238E27FC236}">
                  <a16:creationId xmlns:a16="http://schemas.microsoft.com/office/drawing/2014/main" id="{BD410F1C-D83C-3447-8CEA-D30312061529}"/>
                </a:ext>
              </a:extLst>
            </p:cNvPr>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buFontTx/>
                <a:buNone/>
              </a:pPr>
              <a:r>
                <a:rPr lang="en-US" altLang="en-US" sz="2000">
                  <a:solidFill>
                    <a:schemeClr val="tx1"/>
                  </a:solidFill>
                  <a:latin typeface="Arial" panose="020B0604020202020204" pitchFamily="34" charset="0"/>
                  <a:cs typeface="Arial" panose="020B0604020202020204" pitchFamily="34" charset="0"/>
                </a:rPr>
                <a:t>-1</a:t>
              </a:r>
            </a:p>
          </p:txBody>
        </p:sp>
        <p:sp>
          <p:nvSpPr>
            <p:cNvPr id="56335" name="Rectangle 13">
              <a:extLst>
                <a:ext uri="{FF2B5EF4-FFF2-40B4-BE49-F238E27FC236}">
                  <a16:creationId xmlns:a16="http://schemas.microsoft.com/office/drawing/2014/main" id="{8BB7FD47-C5C4-6A48-A0CF-8F8CB1764D7F}"/>
                </a:ext>
              </a:extLst>
            </p:cNvPr>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buFontTx/>
                <a:buNone/>
              </a:pPr>
              <a:r>
                <a:rPr lang="en-US" altLang="en-US" sz="2000">
                  <a:solidFill>
                    <a:schemeClr val="tx1"/>
                  </a:solidFill>
                  <a:latin typeface="Arial" panose="020B0604020202020204" pitchFamily="34" charset="0"/>
                  <a:cs typeface="Arial" panose="020B0604020202020204" pitchFamily="34" charset="0"/>
                </a:rPr>
                <a:t>0</a:t>
              </a:r>
            </a:p>
          </p:txBody>
        </p:sp>
        <p:sp>
          <p:nvSpPr>
            <p:cNvPr id="56336" name="Rectangle 14">
              <a:extLst>
                <a:ext uri="{FF2B5EF4-FFF2-40B4-BE49-F238E27FC236}">
                  <a16:creationId xmlns:a16="http://schemas.microsoft.com/office/drawing/2014/main" id="{80E7A43A-BF3F-A64C-9976-DD4460BFEAD7}"/>
                </a:ext>
              </a:extLst>
            </p:cNvPr>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buFontTx/>
                <a:buNone/>
              </a:pPr>
              <a:r>
                <a:rPr lang="en-US" altLang="en-US" sz="2000">
                  <a:solidFill>
                    <a:schemeClr val="tx1"/>
                  </a:solidFill>
                  <a:latin typeface="Arial" panose="020B0604020202020204" pitchFamily="34" charset="0"/>
                  <a:cs typeface="Arial" panose="020B0604020202020204" pitchFamily="34" charset="0"/>
                </a:rPr>
                <a:t>1</a:t>
              </a:r>
            </a:p>
          </p:txBody>
        </p:sp>
        <p:sp>
          <p:nvSpPr>
            <p:cNvPr id="56337" name="Line 15">
              <a:extLst>
                <a:ext uri="{FF2B5EF4-FFF2-40B4-BE49-F238E27FC236}">
                  <a16:creationId xmlns:a16="http://schemas.microsoft.com/office/drawing/2014/main" id="{209928F3-29EA-1244-8DA4-E11459BFC504}"/>
                </a:ext>
              </a:extLst>
            </p:cNvPr>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56338" name="Line 16">
              <a:extLst>
                <a:ext uri="{FF2B5EF4-FFF2-40B4-BE49-F238E27FC236}">
                  <a16:creationId xmlns:a16="http://schemas.microsoft.com/office/drawing/2014/main" id="{277F5CC7-A717-CD4A-B9E8-F4D51382A452}"/>
                </a:ext>
              </a:extLst>
            </p:cNvPr>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56339" name="Line 17">
              <a:extLst>
                <a:ext uri="{FF2B5EF4-FFF2-40B4-BE49-F238E27FC236}">
                  <a16:creationId xmlns:a16="http://schemas.microsoft.com/office/drawing/2014/main" id="{C5DAA678-C485-8F43-B0CD-248D45995D92}"/>
                </a:ext>
              </a:extLst>
            </p:cNvPr>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56340" name="Line 18">
              <a:extLst>
                <a:ext uri="{FF2B5EF4-FFF2-40B4-BE49-F238E27FC236}">
                  <a16:creationId xmlns:a16="http://schemas.microsoft.com/office/drawing/2014/main" id="{45E3B866-4A5D-4444-9CA2-A5D73C973761}"/>
                </a:ext>
              </a:extLst>
            </p:cNvPr>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56341" name="Line 19">
              <a:extLst>
                <a:ext uri="{FF2B5EF4-FFF2-40B4-BE49-F238E27FC236}">
                  <a16:creationId xmlns:a16="http://schemas.microsoft.com/office/drawing/2014/main" id="{15DE89C7-B0FE-D64E-B73A-3342A074E23E}"/>
                </a:ext>
              </a:extLst>
            </p:cNvPr>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56342" name="Line 20">
              <a:extLst>
                <a:ext uri="{FF2B5EF4-FFF2-40B4-BE49-F238E27FC236}">
                  <a16:creationId xmlns:a16="http://schemas.microsoft.com/office/drawing/2014/main" id="{DC94F962-7445-7941-BA28-989BB1DE758D}"/>
                </a:ext>
              </a:extLst>
            </p:cNvPr>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56343" name="Line 21">
              <a:extLst>
                <a:ext uri="{FF2B5EF4-FFF2-40B4-BE49-F238E27FC236}">
                  <a16:creationId xmlns:a16="http://schemas.microsoft.com/office/drawing/2014/main" id="{859735AD-4925-2941-8792-FB9355F644DA}"/>
                </a:ext>
              </a:extLst>
            </p:cNvPr>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56344" name="Line 22">
              <a:extLst>
                <a:ext uri="{FF2B5EF4-FFF2-40B4-BE49-F238E27FC236}">
                  <a16:creationId xmlns:a16="http://schemas.microsoft.com/office/drawing/2014/main" id="{CAD722F4-89B9-434D-9606-7358595B7867}"/>
                </a:ext>
              </a:extLst>
            </p:cNvPr>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56324" name="Picture 3">
            <a:extLst>
              <a:ext uri="{FF2B5EF4-FFF2-40B4-BE49-F238E27FC236}">
                <a16:creationId xmlns:a16="http://schemas.microsoft.com/office/drawing/2014/main" id="{48E5A390-932E-3147-A411-016921F43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074" t="59259" r="44444" b="5185"/>
          <a:stretch>
            <a:fillRect/>
          </a:stretch>
        </p:blipFill>
        <p:spPr bwMode="auto">
          <a:xfrm>
            <a:off x="5473700" y="2743200"/>
            <a:ext cx="36703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3">
            <a:extLst>
              <a:ext uri="{FF2B5EF4-FFF2-40B4-BE49-F238E27FC236}">
                <a16:creationId xmlns:a16="http://schemas.microsoft.com/office/drawing/2014/main" id="{662DAC9E-0658-344E-AF5C-7300D1092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221" t="14815" r="44444" b="46667"/>
          <a:stretch>
            <a:fillRect/>
          </a:stretch>
        </p:blipFill>
        <p:spPr bwMode="auto">
          <a:xfrm>
            <a:off x="0" y="2667000"/>
            <a:ext cx="3352800"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56DBF709-9C5E-7F4C-9291-B40B2E481E0F}"/>
              </a:ext>
            </a:extLst>
          </p:cNvPr>
          <p:cNvSpPr txBox="1"/>
          <p:nvPr/>
        </p:nvSpPr>
        <p:spPr>
          <a:xfrm>
            <a:off x="3352800" y="3581400"/>
            <a:ext cx="623888" cy="1446213"/>
          </a:xfrm>
          <a:prstGeom prst="rect">
            <a:avLst/>
          </a:prstGeom>
          <a:noFill/>
        </p:spPr>
        <p:txBody>
          <a:bodyPr wrap="none">
            <a:spAutoFit/>
          </a:bodyPr>
          <a:lstStyle/>
          <a:p>
            <a:pPr>
              <a:defRPr/>
            </a:pPr>
            <a:r>
              <a:rPr lang="en-US" sz="8800" dirty="0">
                <a:solidFill>
                  <a:schemeClr val="accent1">
                    <a:lumMod val="75000"/>
                  </a:schemeClr>
                </a:solidFill>
                <a:latin typeface="Arial" charset="0"/>
                <a:ea typeface="+mn-ea"/>
              </a:rPr>
              <a:t>*</a:t>
            </a:r>
          </a:p>
        </p:txBody>
      </p:sp>
      <p:sp>
        <p:nvSpPr>
          <p:cNvPr id="31" name="TextBox 30">
            <a:extLst>
              <a:ext uri="{FF2B5EF4-FFF2-40B4-BE49-F238E27FC236}">
                <a16:creationId xmlns:a16="http://schemas.microsoft.com/office/drawing/2014/main" id="{34BFEC82-359E-7A45-9D78-DC39FC5DA46B}"/>
              </a:ext>
            </a:extLst>
          </p:cNvPr>
          <p:cNvSpPr txBox="1"/>
          <p:nvPr/>
        </p:nvSpPr>
        <p:spPr>
          <a:xfrm>
            <a:off x="4800600" y="3632200"/>
            <a:ext cx="633413" cy="1016000"/>
          </a:xfrm>
          <a:prstGeom prst="rect">
            <a:avLst/>
          </a:prstGeom>
          <a:noFill/>
        </p:spPr>
        <p:txBody>
          <a:bodyPr wrap="none">
            <a:spAutoFit/>
          </a:bodyPr>
          <a:lstStyle/>
          <a:p>
            <a:pPr>
              <a:defRPr/>
            </a:pPr>
            <a:r>
              <a:rPr lang="en-US" sz="6000" dirty="0">
                <a:solidFill>
                  <a:schemeClr val="accent1">
                    <a:lumMod val="75000"/>
                  </a:schemeClr>
                </a:solidFill>
                <a:latin typeface="Arial" charset="0"/>
                <a:ea typeface="+mn-ea"/>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66CD7CE1-7B60-9C46-9DEE-596EB3576ED3}"/>
              </a:ext>
            </a:extLst>
          </p:cNvPr>
          <p:cNvSpPr>
            <a:spLocks noGrp="1" noChangeArrowheads="1"/>
          </p:cNvSpPr>
          <p:nvPr>
            <p:ph type="title"/>
          </p:nvPr>
        </p:nvSpPr>
        <p:spPr/>
        <p:txBody>
          <a:bodyPr/>
          <a:lstStyle/>
          <a:p>
            <a:r>
              <a:rPr lang="en-US" altLang="en-US">
                <a:ea typeface="ＭＳ Ｐゴシック" panose="020B0600070205080204" pitchFamily="34" charset="-128"/>
              </a:rPr>
              <a:t>Filtering in frequency domain</a:t>
            </a:r>
          </a:p>
        </p:txBody>
      </p:sp>
      <p:pic>
        <p:nvPicPr>
          <p:cNvPr id="57346" name="Picture 2">
            <a:extLst>
              <a:ext uri="{FF2B5EF4-FFF2-40B4-BE49-F238E27FC236}">
                <a16:creationId xmlns:a16="http://schemas.microsoft.com/office/drawing/2014/main" id="{66D9270C-3AA8-9F46-BE18-387F4FBC6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308" t="45232" r="61539" b="12923"/>
          <a:stretch>
            <a:fillRect/>
          </a:stretch>
        </p:blipFill>
        <p:spPr bwMode="auto">
          <a:xfrm>
            <a:off x="7848600" y="533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2">
            <a:extLst>
              <a:ext uri="{FF2B5EF4-FFF2-40B4-BE49-F238E27FC236}">
                <a16:creationId xmlns:a16="http://schemas.microsoft.com/office/drawing/2014/main" id="{3ED38BCF-5CED-2144-8ABD-05E5167C2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603" t="52437" r="24097" b="18646"/>
          <a:stretch>
            <a:fillRect/>
          </a:stretch>
        </p:blipFill>
        <p:spPr bwMode="auto">
          <a:xfrm>
            <a:off x="6477000" y="2514600"/>
            <a:ext cx="2286000"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3">
            <a:extLst>
              <a:ext uri="{FF2B5EF4-FFF2-40B4-BE49-F238E27FC236}">
                <a16:creationId xmlns:a16="http://schemas.microsoft.com/office/drawing/2014/main" id="{25C64D0E-BF08-B848-BA98-55995619B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074" t="59259" r="44444" b="5185"/>
          <a:stretch>
            <a:fillRect/>
          </a:stretch>
        </p:blipFill>
        <p:spPr bwMode="auto">
          <a:xfrm>
            <a:off x="0" y="4867275"/>
            <a:ext cx="28194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3">
            <a:extLst>
              <a:ext uri="{FF2B5EF4-FFF2-40B4-BE49-F238E27FC236}">
                <a16:creationId xmlns:a16="http://schemas.microsoft.com/office/drawing/2014/main" id="{1D96996A-C03C-CE42-B157-9571945061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9259" t="62222" r="14815" b="8148"/>
          <a:stretch>
            <a:fillRect/>
          </a:stretch>
        </p:blipFill>
        <p:spPr bwMode="auto">
          <a:xfrm>
            <a:off x="4724400" y="4789488"/>
            <a:ext cx="28956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3">
            <a:extLst>
              <a:ext uri="{FF2B5EF4-FFF2-40B4-BE49-F238E27FC236}">
                <a16:creationId xmlns:a16="http://schemas.microsoft.com/office/drawing/2014/main" id="{2951D914-2946-0748-80DA-B5C5C7186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9259" t="14815" r="9259" b="46667"/>
          <a:stretch>
            <a:fillRect/>
          </a:stretch>
        </p:blipFill>
        <p:spPr bwMode="auto">
          <a:xfrm>
            <a:off x="3505200" y="2362200"/>
            <a:ext cx="24384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3">
            <a:extLst>
              <a:ext uri="{FF2B5EF4-FFF2-40B4-BE49-F238E27FC236}">
                <a16:creationId xmlns:a16="http://schemas.microsoft.com/office/drawing/2014/main" id="{8450F169-C7D9-FF4F-96A9-E7710F39A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221" t="14815" r="44444" b="46667"/>
          <a:stretch>
            <a:fillRect/>
          </a:stretch>
        </p:blipFill>
        <p:spPr bwMode="auto">
          <a:xfrm>
            <a:off x="0" y="2286000"/>
            <a:ext cx="2819400"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ight Arrow 28">
            <a:extLst>
              <a:ext uri="{FF2B5EF4-FFF2-40B4-BE49-F238E27FC236}">
                <a16:creationId xmlns:a16="http://schemas.microsoft.com/office/drawing/2014/main" id="{CA7A6393-1EDE-8342-A0F2-AA8E89A1B850}"/>
              </a:ext>
            </a:extLst>
          </p:cNvPr>
          <p:cNvSpPr/>
          <p:nvPr/>
        </p:nvSpPr>
        <p:spPr>
          <a:xfrm rot="5400000">
            <a:off x="7734300" y="1790700"/>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Arial" charset="0"/>
            </a:endParaRPr>
          </a:p>
        </p:txBody>
      </p:sp>
      <p:sp>
        <p:nvSpPr>
          <p:cNvPr id="31" name="Right Arrow 30">
            <a:extLst>
              <a:ext uri="{FF2B5EF4-FFF2-40B4-BE49-F238E27FC236}">
                <a16:creationId xmlns:a16="http://schemas.microsoft.com/office/drawing/2014/main" id="{D4B03868-6D7A-474E-92F7-722D3EC4AF7D}"/>
              </a:ext>
            </a:extLst>
          </p:cNvPr>
          <p:cNvSpPr/>
          <p:nvPr/>
        </p:nvSpPr>
        <p:spPr>
          <a:xfrm>
            <a:off x="2895600" y="3200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Arial" charset="0"/>
            </a:endParaRPr>
          </a:p>
        </p:txBody>
      </p:sp>
      <p:sp>
        <p:nvSpPr>
          <p:cNvPr id="33" name="Multiply 32">
            <a:extLst>
              <a:ext uri="{FF2B5EF4-FFF2-40B4-BE49-F238E27FC236}">
                <a16:creationId xmlns:a16="http://schemas.microsoft.com/office/drawing/2014/main" id="{A7EF3FDB-ACBD-114F-BB20-52B11A564901}"/>
              </a:ext>
            </a:extLst>
          </p:cNvPr>
          <p:cNvSpPr/>
          <p:nvPr/>
        </p:nvSpPr>
        <p:spPr>
          <a:xfrm>
            <a:off x="6019800" y="3048000"/>
            <a:ext cx="381000" cy="533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Right Arrow 33">
            <a:extLst>
              <a:ext uri="{FF2B5EF4-FFF2-40B4-BE49-F238E27FC236}">
                <a16:creationId xmlns:a16="http://schemas.microsoft.com/office/drawing/2014/main" id="{E5D49C5A-0831-8645-83ED-B34795E70368}"/>
              </a:ext>
            </a:extLst>
          </p:cNvPr>
          <p:cNvSpPr/>
          <p:nvPr/>
        </p:nvSpPr>
        <p:spPr>
          <a:xfrm rot="10800000">
            <a:off x="3276600" y="5791200"/>
            <a:ext cx="914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Arial" charset="0"/>
            </a:endParaRPr>
          </a:p>
        </p:txBody>
      </p:sp>
      <p:sp>
        <p:nvSpPr>
          <p:cNvPr id="57356" name="TextBox 34">
            <a:extLst>
              <a:ext uri="{FF2B5EF4-FFF2-40B4-BE49-F238E27FC236}">
                <a16:creationId xmlns:a16="http://schemas.microsoft.com/office/drawing/2014/main" id="{200E90A3-62CF-7D4A-880D-0E58BFFD4E68}"/>
              </a:ext>
            </a:extLst>
          </p:cNvPr>
          <p:cNvSpPr txBox="1">
            <a:spLocks noChangeArrowheads="1"/>
          </p:cNvSpPr>
          <p:nvPr/>
        </p:nvSpPr>
        <p:spPr bwMode="auto">
          <a:xfrm>
            <a:off x="2895600" y="2743200"/>
            <a:ext cx="655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i="0">
                <a:latin typeface="Arial" panose="020B0604020202020204" pitchFamily="34" charset="0"/>
                <a:cs typeface="Arial" panose="020B0604020202020204" pitchFamily="34" charset="0"/>
              </a:rPr>
              <a:t>FFT</a:t>
            </a:r>
          </a:p>
        </p:txBody>
      </p:sp>
      <p:sp>
        <p:nvSpPr>
          <p:cNvPr id="57357" name="TextBox 35">
            <a:extLst>
              <a:ext uri="{FF2B5EF4-FFF2-40B4-BE49-F238E27FC236}">
                <a16:creationId xmlns:a16="http://schemas.microsoft.com/office/drawing/2014/main" id="{BFA3D1E2-06A8-654C-A163-F786DFAC652C}"/>
              </a:ext>
            </a:extLst>
          </p:cNvPr>
          <p:cNvSpPr txBox="1">
            <a:spLocks noChangeArrowheads="1"/>
          </p:cNvSpPr>
          <p:nvPr/>
        </p:nvSpPr>
        <p:spPr bwMode="auto">
          <a:xfrm>
            <a:off x="7620000" y="1752600"/>
            <a:ext cx="742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solidFill>
                  <a:srgbClr val="FFFFFF"/>
                </a:solidFill>
                <a:latin typeface="Arial" panose="020B0604020202020204" pitchFamily="34" charset="0"/>
                <a:cs typeface="Arial" panose="020B0604020202020204" pitchFamily="34" charset="0"/>
              </a:rPr>
              <a:t>FFT</a:t>
            </a:r>
          </a:p>
        </p:txBody>
      </p:sp>
      <p:sp>
        <p:nvSpPr>
          <p:cNvPr id="57358" name="TextBox 37">
            <a:extLst>
              <a:ext uri="{FF2B5EF4-FFF2-40B4-BE49-F238E27FC236}">
                <a16:creationId xmlns:a16="http://schemas.microsoft.com/office/drawing/2014/main" id="{14CE70A1-4C5B-D240-A648-39D2A321308A}"/>
              </a:ext>
            </a:extLst>
          </p:cNvPr>
          <p:cNvSpPr txBox="1">
            <a:spLocks noChangeArrowheads="1"/>
          </p:cNvSpPr>
          <p:nvPr/>
        </p:nvSpPr>
        <p:spPr bwMode="auto">
          <a:xfrm>
            <a:off x="3048000" y="5334000"/>
            <a:ext cx="15668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i="0">
                <a:latin typeface="Arial" panose="020B0604020202020204" pitchFamily="34" charset="0"/>
                <a:cs typeface="Arial" panose="020B0604020202020204" pitchFamily="34" charset="0"/>
              </a:rPr>
              <a:t>Inverse FFT</a:t>
            </a:r>
          </a:p>
        </p:txBody>
      </p:sp>
      <p:sp>
        <p:nvSpPr>
          <p:cNvPr id="39" name="TextBox 38">
            <a:extLst>
              <a:ext uri="{FF2B5EF4-FFF2-40B4-BE49-F238E27FC236}">
                <a16:creationId xmlns:a16="http://schemas.microsoft.com/office/drawing/2014/main" id="{F9EBB9C3-B8C2-E74E-9D6F-EDB7CAD6B84A}"/>
              </a:ext>
            </a:extLst>
          </p:cNvPr>
          <p:cNvSpPr txBox="1"/>
          <p:nvPr/>
        </p:nvSpPr>
        <p:spPr>
          <a:xfrm rot="5400000">
            <a:off x="5906293" y="3923507"/>
            <a:ext cx="633413" cy="1016000"/>
          </a:xfrm>
          <a:prstGeom prst="rect">
            <a:avLst/>
          </a:prstGeom>
          <a:noFill/>
        </p:spPr>
        <p:txBody>
          <a:bodyPr wrap="none">
            <a:spAutoFit/>
          </a:bodyPr>
          <a:lstStyle/>
          <a:p>
            <a:pPr>
              <a:defRPr/>
            </a:pPr>
            <a:r>
              <a:rPr lang="en-US" sz="6000" dirty="0">
                <a:solidFill>
                  <a:schemeClr val="accent1">
                    <a:lumMod val="75000"/>
                  </a:schemeClr>
                </a:solidFill>
                <a:latin typeface="Arial" charset="0"/>
                <a:ea typeface="+mn-ea"/>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493F7F68-7BE6-9545-8D6B-B659C255D417}"/>
              </a:ext>
            </a:extLst>
          </p:cNvPr>
          <p:cNvSpPr>
            <a:spLocks noGrp="1" noChangeArrowheads="1"/>
          </p:cNvSpPr>
          <p:nvPr>
            <p:ph type="title"/>
          </p:nvPr>
        </p:nvSpPr>
        <p:spPr/>
        <p:txBody>
          <a:bodyPr/>
          <a:lstStyle/>
          <a:p>
            <a:r>
              <a:rPr lang="en-US" altLang="en-US">
                <a:ea typeface="ＭＳ Ｐゴシック" panose="020B0600070205080204" pitchFamily="34" charset="-128"/>
              </a:rPr>
              <a:t>FFT in Matlab</a:t>
            </a:r>
          </a:p>
        </p:txBody>
      </p:sp>
      <p:sp>
        <p:nvSpPr>
          <p:cNvPr id="58370" name="Content Placeholder 2">
            <a:extLst>
              <a:ext uri="{FF2B5EF4-FFF2-40B4-BE49-F238E27FC236}">
                <a16:creationId xmlns:a16="http://schemas.microsoft.com/office/drawing/2014/main" id="{9286449E-51E8-4F40-B858-023FD4DAAA8D}"/>
              </a:ext>
            </a:extLst>
          </p:cNvPr>
          <p:cNvSpPr>
            <a:spLocks noGrp="1" noChangeArrowheads="1"/>
          </p:cNvSpPr>
          <p:nvPr>
            <p:ph idx="1"/>
          </p:nvPr>
        </p:nvSpPr>
        <p:spPr/>
        <p:txBody>
          <a:bodyPr/>
          <a:lstStyle/>
          <a:p>
            <a:r>
              <a:rPr lang="en-US" altLang="en-US">
                <a:ea typeface="ＭＳ Ｐゴシック" panose="020B0600070205080204" pitchFamily="34" charset="-128"/>
              </a:rPr>
              <a:t>Filtering with fft</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Displaying with fft</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58371" name="TextBox 3">
            <a:extLst>
              <a:ext uri="{FF2B5EF4-FFF2-40B4-BE49-F238E27FC236}">
                <a16:creationId xmlns:a16="http://schemas.microsoft.com/office/drawing/2014/main" id="{96955EEE-B3FF-2043-BBC8-06208D324A16}"/>
              </a:ext>
            </a:extLst>
          </p:cNvPr>
          <p:cNvSpPr txBox="1">
            <a:spLocks noChangeArrowheads="1"/>
          </p:cNvSpPr>
          <p:nvPr/>
        </p:nvSpPr>
        <p:spPr bwMode="auto">
          <a:xfrm>
            <a:off x="381000" y="2286000"/>
            <a:ext cx="86106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200" i="0">
                <a:latin typeface="Courier New" panose="02070309020205020404" pitchFamily="49" charset="0"/>
              </a:rPr>
              <a:t>im = double(imread('cameraman.tif'))/255;</a:t>
            </a:r>
          </a:p>
          <a:p>
            <a:pPr eaLnBrk="1" hangingPunct="1">
              <a:spcBef>
                <a:spcPct val="0"/>
              </a:spcBef>
              <a:buFontTx/>
              <a:buNone/>
            </a:pPr>
            <a:r>
              <a:rPr lang="en-US" altLang="en-US" sz="1200" i="0">
                <a:latin typeface="Courier New" panose="02070309020205020404" pitchFamily="49" charset="0"/>
              </a:rPr>
              <a:t>[imh, imw] = size(im);</a:t>
            </a:r>
          </a:p>
          <a:p>
            <a:pPr eaLnBrk="1" hangingPunct="1">
              <a:spcBef>
                <a:spcPct val="0"/>
              </a:spcBef>
              <a:buFontTx/>
              <a:buNone/>
            </a:pPr>
            <a:r>
              <a:rPr lang="en-US" altLang="en-US" sz="1200" i="0">
                <a:latin typeface="Courier New" panose="02070309020205020404" pitchFamily="49" charset="0"/>
              </a:rPr>
              <a:t> </a:t>
            </a:r>
          </a:p>
          <a:p>
            <a:pPr eaLnBrk="1" hangingPunct="1">
              <a:spcBef>
                <a:spcPct val="0"/>
              </a:spcBef>
              <a:buFontTx/>
              <a:buNone/>
            </a:pPr>
            <a:r>
              <a:rPr lang="en-US" altLang="en-US" sz="1200" i="0">
                <a:latin typeface="Courier New" panose="02070309020205020404" pitchFamily="49" charset="0"/>
              </a:rPr>
              <a:t>hs = 50; % filter half-size</a:t>
            </a:r>
          </a:p>
          <a:p>
            <a:pPr eaLnBrk="1" hangingPunct="1">
              <a:spcBef>
                <a:spcPct val="0"/>
              </a:spcBef>
              <a:buFontTx/>
              <a:buNone/>
            </a:pPr>
            <a:r>
              <a:rPr lang="en-US" altLang="en-US" sz="1200" i="0">
                <a:latin typeface="Courier New" panose="02070309020205020404" pitchFamily="49" charset="0"/>
              </a:rPr>
              <a:t>fil = fspecial('gaussian', hs*2+1, 10); </a:t>
            </a:r>
          </a:p>
          <a:p>
            <a:pPr eaLnBrk="1" hangingPunct="1">
              <a:spcBef>
                <a:spcPct val="0"/>
              </a:spcBef>
              <a:buFontTx/>
              <a:buNone/>
            </a:pPr>
            <a:r>
              <a:rPr lang="en-US" altLang="en-US" sz="1200" i="0">
                <a:latin typeface="Courier New" panose="02070309020205020404" pitchFamily="49" charset="0"/>
              </a:rPr>
              <a:t> </a:t>
            </a:r>
          </a:p>
          <a:p>
            <a:pPr eaLnBrk="1" hangingPunct="1">
              <a:spcBef>
                <a:spcPct val="0"/>
              </a:spcBef>
              <a:buFontTx/>
              <a:buNone/>
            </a:pPr>
            <a:r>
              <a:rPr lang="en-US" altLang="en-US" sz="1200" i="0">
                <a:latin typeface="Courier New" panose="02070309020205020404" pitchFamily="49" charset="0"/>
              </a:rPr>
              <a:t>fftsize = 1024; % should be order of 2 (for speed) and include padding</a:t>
            </a:r>
          </a:p>
          <a:p>
            <a:pPr eaLnBrk="1" hangingPunct="1">
              <a:spcBef>
                <a:spcPct val="0"/>
              </a:spcBef>
              <a:buFontTx/>
              <a:buNone/>
            </a:pPr>
            <a:r>
              <a:rPr lang="de-DE" altLang="en-US" sz="1200" i="0">
                <a:latin typeface="Courier New" panose="02070309020205020404" pitchFamily="49" charset="0"/>
              </a:rPr>
              <a:t>im_fft  = fft2(im,  fftsize, fftsize);                    % 1) fft im with padding</a:t>
            </a:r>
          </a:p>
          <a:p>
            <a:pPr eaLnBrk="1" hangingPunct="1">
              <a:spcBef>
                <a:spcPct val="0"/>
              </a:spcBef>
              <a:buFontTx/>
              <a:buNone/>
            </a:pPr>
            <a:r>
              <a:rPr lang="en-US" altLang="en-US" sz="1200" i="0">
                <a:latin typeface="Courier New" panose="02070309020205020404" pitchFamily="49" charset="0"/>
              </a:rPr>
              <a:t>fil_fft = fft2(fil, fftsize, fftsize);                    % 2) fft fil, pad to same size as image</a:t>
            </a:r>
          </a:p>
          <a:p>
            <a:pPr eaLnBrk="1" hangingPunct="1">
              <a:spcBef>
                <a:spcPct val="0"/>
              </a:spcBef>
              <a:buFontTx/>
              <a:buNone/>
            </a:pPr>
            <a:r>
              <a:rPr lang="de-DE" altLang="en-US" sz="1200" i="0">
                <a:latin typeface="Courier New" panose="02070309020205020404" pitchFamily="49" charset="0"/>
              </a:rPr>
              <a:t>im_fil_fft = im_fft .* fil_fft;                           % 3) multiply fft images</a:t>
            </a:r>
          </a:p>
          <a:p>
            <a:pPr eaLnBrk="1" hangingPunct="1">
              <a:spcBef>
                <a:spcPct val="0"/>
              </a:spcBef>
              <a:buFontTx/>
              <a:buNone/>
            </a:pPr>
            <a:r>
              <a:rPr lang="de-DE" altLang="en-US" sz="1200" i="0">
                <a:latin typeface="Courier New" panose="02070309020205020404" pitchFamily="49" charset="0"/>
              </a:rPr>
              <a:t>im_fil = ifft2(im_fil_fft);                               % 4) inverse fft2</a:t>
            </a:r>
          </a:p>
          <a:p>
            <a:pPr eaLnBrk="1" hangingPunct="1">
              <a:spcBef>
                <a:spcPct val="0"/>
              </a:spcBef>
              <a:buFontTx/>
              <a:buNone/>
            </a:pPr>
            <a:r>
              <a:rPr lang="de-DE" altLang="en-US" sz="1200" i="0">
                <a:latin typeface="Courier New" panose="02070309020205020404" pitchFamily="49" charset="0"/>
              </a:rPr>
              <a:t>im_fil = im_fil(1+hs:size(im,1)+hs, 1+hs:size(im, 2)+hs); % 5) remove padding</a:t>
            </a:r>
          </a:p>
          <a:p>
            <a:pPr eaLnBrk="1" hangingPunct="1">
              <a:spcBef>
                <a:spcPct val="0"/>
              </a:spcBef>
              <a:buFontTx/>
              <a:buNone/>
            </a:pPr>
            <a:r>
              <a:rPr lang="de-DE" altLang="en-US" sz="1200" i="0">
                <a:latin typeface="Courier New" panose="02070309020205020404" pitchFamily="49" charset="0"/>
              </a:rPr>
              <a:t>figure, imshow(im);</a:t>
            </a:r>
          </a:p>
          <a:p>
            <a:pPr eaLnBrk="1" hangingPunct="1">
              <a:spcBef>
                <a:spcPct val="0"/>
              </a:spcBef>
              <a:buFontTx/>
              <a:buNone/>
            </a:pPr>
            <a:r>
              <a:rPr lang="de-DE" altLang="en-US" sz="1200" i="0">
                <a:latin typeface="Courier New" panose="02070309020205020404" pitchFamily="49" charset="0"/>
              </a:rPr>
              <a:t>figure, imshow(im_fil);</a:t>
            </a:r>
          </a:p>
          <a:p>
            <a:pPr eaLnBrk="1" hangingPunct="1">
              <a:spcBef>
                <a:spcPct val="0"/>
              </a:spcBef>
              <a:buFontTx/>
              <a:buNone/>
            </a:pPr>
            <a:endParaRPr lang="de-DE" altLang="en-US" sz="1200" i="0">
              <a:latin typeface="Courier New" panose="02070309020205020404" pitchFamily="49" charset="0"/>
            </a:endParaRPr>
          </a:p>
        </p:txBody>
      </p:sp>
      <p:sp>
        <p:nvSpPr>
          <p:cNvPr id="58372" name="TextBox 4">
            <a:extLst>
              <a:ext uri="{FF2B5EF4-FFF2-40B4-BE49-F238E27FC236}">
                <a16:creationId xmlns:a16="http://schemas.microsoft.com/office/drawing/2014/main" id="{ADBECDF1-B020-504C-AD3A-FB0CF9CF7A3D}"/>
              </a:ext>
            </a:extLst>
          </p:cNvPr>
          <p:cNvSpPr txBox="1">
            <a:spLocks noChangeArrowheads="1"/>
          </p:cNvSpPr>
          <p:nvPr/>
        </p:nvSpPr>
        <p:spPr bwMode="auto">
          <a:xfrm>
            <a:off x="533400" y="5867400"/>
            <a:ext cx="807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400" i="0">
                <a:latin typeface="Courier New" panose="02070309020205020404" pitchFamily="49" charset="0"/>
              </a:rPr>
              <a:t>figure(1), imagesc(log(abs(fftshift(im_fft)))), axis image, colormap jet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CAD699EC-A6B1-9D47-9FD3-F23205AC04CA}"/>
              </a:ext>
            </a:extLst>
          </p:cNvPr>
          <p:cNvSpPr>
            <a:spLocks noGrp="1" noChangeArrowheads="1"/>
          </p:cNvSpPr>
          <p:nvPr>
            <p:ph type="title"/>
          </p:nvPr>
        </p:nvSpPr>
        <p:spPr/>
        <p:txBody>
          <a:bodyPr/>
          <a:lstStyle/>
          <a:p>
            <a:r>
              <a:rPr lang="en-US" altLang="en-US">
                <a:ea typeface="ＭＳ Ｐゴシック" panose="020B0600070205080204" pitchFamily="34" charset="-128"/>
              </a:rPr>
              <a:t>Questions</a:t>
            </a:r>
          </a:p>
        </p:txBody>
      </p:sp>
      <p:sp>
        <p:nvSpPr>
          <p:cNvPr id="3" name="Content Placeholder 2">
            <a:extLst>
              <a:ext uri="{FF2B5EF4-FFF2-40B4-BE49-F238E27FC236}">
                <a16:creationId xmlns:a16="http://schemas.microsoft.com/office/drawing/2014/main" id="{964A87B7-4CDF-AE41-A510-CFE26A189B6B}"/>
              </a:ext>
            </a:extLst>
          </p:cNvPr>
          <p:cNvSpPr>
            <a:spLocks noGrp="1" noChangeArrowheads="1"/>
          </p:cNvSpPr>
          <p:nvPr>
            <p:ph idx="1"/>
          </p:nvPr>
        </p:nvSpPr>
        <p:spPr/>
        <p:txBody>
          <a:bodyPr/>
          <a:lstStyle/>
          <a:p>
            <a:pPr>
              <a:buFontTx/>
              <a:buNone/>
            </a:pPr>
            <a:r>
              <a:rPr lang="en-US" altLang="en-US">
                <a:ea typeface="ＭＳ Ｐゴシック" panose="020B0600070205080204" pitchFamily="34" charset="-128"/>
              </a:rPr>
              <a:t>	Which has more information, the phase or the magnitude?</a:t>
            </a:r>
          </a:p>
          <a:p>
            <a:pPr>
              <a:buFontTx/>
              <a:buNone/>
            </a:pP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	What happens if you take the phase from one image and combine it with the magnitude from another image?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2FDD7D6E-C4F7-3A46-8C13-30517E5DAFD1}"/>
              </a:ext>
            </a:extLst>
          </p:cNvPr>
          <p:cNvSpPr>
            <a:spLocks noGrp="1" noChangeArrowheads="1"/>
          </p:cNvSpPr>
          <p:nvPr>
            <p:ph type="title"/>
          </p:nvPr>
        </p:nvSpPr>
        <p:spPr/>
        <p:txBody>
          <a:bodyPr/>
          <a:lstStyle/>
          <a:p>
            <a:r>
              <a:rPr lang="en-US" altLang="en-US">
                <a:ea typeface="ＭＳ Ｐゴシック" panose="020B0600070205080204" pitchFamily="34" charset="-128"/>
              </a:rPr>
              <a:t>Filtering</a:t>
            </a:r>
          </a:p>
        </p:txBody>
      </p:sp>
      <p:sp>
        <p:nvSpPr>
          <p:cNvPr id="60418" name="Content Placeholder 2">
            <a:extLst>
              <a:ext uri="{FF2B5EF4-FFF2-40B4-BE49-F238E27FC236}">
                <a16:creationId xmlns:a16="http://schemas.microsoft.com/office/drawing/2014/main" id="{EA5D2A68-7262-7243-A402-72BEB2C4CF9A}"/>
              </a:ext>
            </a:extLst>
          </p:cNvPr>
          <p:cNvSpPr>
            <a:spLocks noGrp="1" noChangeArrowheads="1"/>
          </p:cNvSpPr>
          <p:nvPr>
            <p:ph idx="1"/>
          </p:nvPr>
        </p:nvSpPr>
        <p:spPr>
          <a:xfrm>
            <a:off x="457200" y="1295400"/>
            <a:ext cx="8229600" cy="4525963"/>
          </a:xfrm>
        </p:spPr>
        <p:txBody>
          <a:bodyPr/>
          <a:lstStyle/>
          <a:p>
            <a:pPr marL="0">
              <a:buFontTx/>
              <a:buNone/>
            </a:pPr>
            <a:r>
              <a:rPr lang="en-US" altLang="en-US" sz="2000">
                <a:ea typeface="ＭＳ Ｐゴシック" panose="020B0600070205080204" pitchFamily="34" charset="-128"/>
              </a:rPr>
              <a:t>Why does the Gaussian give a nice smooth image, but the square filter give edgy artifacts?</a:t>
            </a:r>
          </a:p>
        </p:txBody>
      </p:sp>
      <p:pic>
        <p:nvPicPr>
          <p:cNvPr id="60419" name="Picture 4">
            <a:extLst>
              <a:ext uri="{FF2B5EF4-FFF2-40B4-BE49-F238E27FC236}">
                <a16:creationId xmlns:a16="http://schemas.microsoft.com/office/drawing/2014/main" id="{3B0E1751-822C-A743-99EE-58E49FBBE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a:extLst>
              <a:ext uri="{FF2B5EF4-FFF2-40B4-BE49-F238E27FC236}">
                <a16:creationId xmlns:a16="http://schemas.microsoft.com/office/drawing/2014/main" id="{E386E24B-22E7-E04C-9926-9D6CBDEC3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4">
            <a:extLst>
              <a:ext uri="{FF2B5EF4-FFF2-40B4-BE49-F238E27FC236}">
                <a16:creationId xmlns:a16="http://schemas.microsoft.com/office/drawing/2014/main" id="{C8D9682D-01C8-2043-A841-A69ACA281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5">
            <a:extLst>
              <a:ext uri="{FF2B5EF4-FFF2-40B4-BE49-F238E27FC236}">
                <a16:creationId xmlns:a16="http://schemas.microsoft.com/office/drawing/2014/main" id="{163F70F6-EEF4-E648-8BE2-1EDCBA6DAF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3" name="TextBox 7">
            <a:extLst>
              <a:ext uri="{FF2B5EF4-FFF2-40B4-BE49-F238E27FC236}">
                <a16:creationId xmlns:a16="http://schemas.microsoft.com/office/drawing/2014/main" id="{D82535ED-2B45-3046-95C9-54D0D6F0AB5C}"/>
              </a:ext>
            </a:extLst>
          </p:cNvPr>
          <p:cNvSpPr txBox="1">
            <a:spLocks noChangeArrowheads="1"/>
          </p:cNvSpPr>
          <p:nvPr/>
        </p:nvSpPr>
        <p:spPr bwMode="auto">
          <a:xfrm>
            <a:off x="0" y="1981200"/>
            <a:ext cx="1485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Gaussian</a:t>
            </a:r>
          </a:p>
        </p:txBody>
      </p:sp>
      <p:sp>
        <p:nvSpPr>
          <p:cNvPr id="60424" name="TextBox 8">
            <a:extLst>
              <a:ext uri="{FF2B5EF4-FFF2-40B4-BE49-F238E27FC236}">
                <a16:creationId xmlns:a16="http://schemas.microsoft.com/office/drawing/2014/main" id="{05F0BDA9-390F-C949-A5BB-CA3247F37F48}"/>
              </a:ext>
            </a:extLst>
          </p:cNvPr>
          <p:cNvSpPr txBox="1">
            <a:spLocks noChangeArrowheads="1"/>
          </p:cNvSpPr>
          <p:nvPr/>
        </p:nvSpPr>
        <p:spPr bwMode="auto">
          <a:xfrm>
            <a:off x="4648200" y="1981200"/>
            <a:ext cx="1382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Box filter</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2">
            <a:extLst>
              <a:ext uri="{FF2B5EF4-FFF2-40B4-BE49-F238E27FC236}">
                <a16:creationId xmlns:a16="http://schemas.microsoft.com/office/drawing/2014/main" id="{B4C1EE64-9FFB-304B-B224-60BD68B07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001" b="3999"/>
          <a:stretch>
            <a:fillRect/>
          </a:stretch>
        </p:blipFill>
        <p:spPr bwMode="auto">
          <a:xfrm>
            <a:off x="0" y="2133600"/>
            <a:ext cx="8978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TextBox 7">
            <a:extLst>
              <a:ext uri="{FF2B5EF4-FFF2-40B4-BE49-F238E27FC236}">
                <a16:creationId xmlns:a16="http://schemas.microsoft.com/office/drawing/2014/main" id="{7F3DC660-3841-C84A-87D9-340756B4C3BF}"/>
              </a:ext>
            </a:extLst>
          </p:cNvPr>
          <p:cNvSpPr txBox="1">
            <a:spLocks noChangeArrowheads="1"/>
          </p:cNvSpPr>
          <p:nvPr/>
        </p:nvSpPr>
        <p:spPr bwMode="auto">
          <a:xfrm>
            <a:off x="3657600" y="1524000"/>
            <a:ext cx="1485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Gaussian</a:t>
            </a:r>
          </a:p>
        </p:txBody>
      </p:sp>
      <p:sp>
        <p:nvSpPr>
          <p:cNvPr id="62467" name="Title 1">
            <a:extLst>
              <a:ext uri="{FF2B5EF4-FFF2-40B4-BE49-F238E27FC236}">
                <a16:creationId xmlns:a16="http://schemas.microsoft.com/office/drawing/2014/main" id="{87364F84-5AE9-884D-968B-54B4894AA42A}"/>
              </a:ext>
            </a:extLst>
          </p:cNvPr>
          <p:cNvSpPr>
            <a:spLocks noGrp="1" noChangeArrowheads="1"/>
          </p:cNvSpPr>
          <p:nvPr>
            <p:ph type="title"/>
          </p:nvPr>
        </p:nvSpPr>
        <p:spPr/>
        <p:txBody>
          <a:bodyPr/>
          <a:lstStyle/>
          <a:p>
            <a:r>
              <a:rPr lang="en-US" altLang="en-US">
                <a:ea typeface="ＭＳ Ｐゴシック" panose="020B0600070205080204" pitchFamily="34" charset="-128"/>
              </a:rPr>
              <a:t>Gaussian filter</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3">
            <a:extLst>
              <a:ext uri="{FF2B5EF4-FFF2-40B4-BE49-F238E27FC236}">
                <a16:creationId xmlns:a16="http://schemas.microsoft.com/office/drawing/2014/main" id="{919E7E91-5338-A042-9627-393E9E68E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01" t="9814" r="3384" b="5122"/>
          <a:stretch>
            <a:fillRect/>
          </a:stretch>
        </p:blipFill>
        <p:spPr bwMode="auto">
          <a:xfrm>
            <a:off x="228600" y="2133600"/>
            <a:ext cx="8686800"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TextBox 7">
            <a:extLst>
              <a:ext uri="{FF2B5EF4-FFF2-40B4-BE49-F238E27FC236}">
                <a16:creationId xmlns:a16="http://schemas.microsoft.com/office/drawing/2014/main" id="{3DB06822-3DAF-9640-B182-367237B2483E}"/>
              </a:ext>
            </a:extLst>
          </p:cNvPr>
          <p:cNvSpPr txBox="1">
            <a:spLocks noChangeArrowheads="1"/>
          </p:cNvSpPr>
          <p:nvPr/>
        </p:nvSpPr>
        <p:spPr bwMode="auto">
          <a:xfrm>
            <a:off x="3657600" y="1524000"/>
            <a:ext cx="1484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Box Filter</a:t>
            </a:r>
          </a:p>
        </p:txBody>
      </p:sp>
      <p:sp>
        <p:nvSpPr>
          <p:cNvPr id="63491" name="Title 1">
            <a:extLst>
              <a:ext uri="{FF2B5EF4-FFF2-40B4-BE49-F238E27FC236}">
                <a16:creationId xmlns:a16="http://schemas.microsoft.com/office/drawing/2014/main" id="{48308EEE-A630-194C-A9F9-35CDA4589AB3}"/>
              </a:ext>
            </a:extLst>
          </p:cNvPr>
          <p:cNvSpPr>
            <a:spLocks noGrp="1" noChangeArrowheads="1"/>
          </p:cNvSpPr>
          <p:nvPr>
            <p:ph type="title"/>
          </p:nvPr>
        </p:nvSpPr>
        <p:spPr/>
        <p:txBody>
          <a:bodyPr/>
          <a:lstStyle/>
          <a:p>
            <a:r>
              <a:rPr lang="en-US" altLang="en-US">
                <a:ea typeface="ＭＳ Ｐゴシック" panose="020B0600070205080204" pitchFamily="34" charset="-128"/>
              </a:rPr>
              <a:t>Box filter</a:t>
            </a:r>
          </a:p>
        </p:txBody>
      </p:sp>
      <p:sp>
        <p:nvSpPr>
          <p:cNvPr id="63492" name="Content Placeholder 2">
            <a:extLst>
              <a:ext uri="{FF2B5EF4-FFF2-40B4-BE49-F238E27FC236}">
                <a16:creationId xmlns:a16="http://schemas.microsoft.com/office/drawing/2014/main" id="{5FEC876A-DB05-9645-96C6-1C72010138E4}"/>
              </a:ext>
            </a:extLst>
          </p:cNvPr>
          <p:cNvSpPr>
            <a:spLocks noGrp="1" noChangeArrowheads="1"/>
          </p:cNvSpPr>
          <p:nvPr>
            <p:ph idx="1"/>
          </p:nvPr>
        </p:nvSpPr>
        <p:spPr/>
        <p:txBody>
          <a:bodyPr/>
          <a:lstStyle/>
          <a:p>
            <a:endParaRPr lang="en-US" altLang="en-US">
              <a:ea typeface="ＭＳ Ｐゴシック" panose="020B0600070205080204"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AC90-8E5E-17BA-916C-42D67BF2C105}"/>
              </a:ext>
            </a:extLst>
          </p:cNvPr>
          <p:cNvSpPr>
            <a:spLocks noGrp="1"/>
          </p:cNvSpPr>
          <p:nvPr>
            <p:ph type="title"/>
          </p:nvPr>
        </p:nvSpPr>
        <p:spPr/>
        <p:txBody>
          <a:bodyPr/>
          <a:lstStyle/>
          <a:p>
            <a:r>
              <a:rPr lang="en-US" dirty="0"/>
              <a:t>Close up</a:t>
            </a:r>
          </a:p>
        </p:txBody>
      </p:sp>
      <p:pic>
        <p:nvPicPr>
          <p:cNvPr id="5" name="Content Placeholder 4" descr="A cheetah walking on the ground&#10;&#10;Description automatically generated with medium confidence">
            <a:extLst>
              <a:ext uri="{FF2B5EF4-FFF2-40B4-BE49-F238E27FC236}">
                <a16:creationId xmlns:a16="http://schemas.microsoft.com/office/drawing/2014/main" id="{4201831F-5477-82D5-D39F-CE6315290F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4552" y="2133600"/>
            <a:ext cx="6674895" cy="4525963"/>
          </a:xfrm>
        </p:spPr>
      </p:pic>
      <p:sp>
        <p:nvSpPr>
          <p:cNvPr id="3" name="Content Placeholder 2">
            <a:extLst>
              <a:ext uri="{FF2B5EF4-FFF2-40B4-BE49-F238E27FC236}">
                <a16:creationId xmlns:a16="http://schemas.microsoft.com/office/drawing/2014/main" id="{C451FC79-35FC-0300-8553-EF538D28729B}"/>
              </a:ext>
            </a:extLst>
          </p:cNvPr>
          <p:cNvSpPr txBox="1">
            <a:spLocks/>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bg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bg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bg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bg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bg1"/>
                </a:solidFill>
                <a:latin typeface="+mn-lt"/>
                <a:ea typeface="ＭＳ Ｐゴシック" charset="0"/>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r>
              <a:rPr lang="en-US" i="0" kern="0"/>
              <a:t>What do you see?</a:t>
            </a:r>
            <a:endParaRPr lang="en-US" i="0" kern="0" dirty="0"/>
          </a:p>
        </p:txBody>
      </p:sp>
    </p:spTree>
    <p:extLst>
      <p:ext uri="{BB962C8B-B14F-4D97-AF65-F5344CB8AC3E}">
        <p14:creationId xmlns:p14="http://schemas.microsoft.com/office/powerpoint/2010/main" val="20793838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Content Placeholder 2">
            <a:extLst>
              <a:ext uri="{FF2B5EF4-FFF2-40B4-BE49-F238E27FC236}">
                <a16:creationId xmlns:a16="http://schemas.microsoft.com/office/drawing/2014/main" id="{49E7285E-D5AE-254F-9722-9E31BEC0E0E3}"/>
              </a:ext>
            </a:extLst>
          </p:cNvPr>
          <p:cNvSpPr>
            <a:spLocks noGrp="1" noChangeArrowheads="1"/>
          </p:cNvSpPr>
          <p:nvPr>
            <p:ph idx="1"/>
          </p:nvPr>
        </p:nvSpPr>
        <p:spPr>
          <a:xfrm>
            <a:off x="381000" y="533400"/>
            <a:ext cx="8229600" cy="4983163"/>
          </a:xfrm>
        </p:spPr>
        <p:txBody>
          <a:bodyPr/>
          <a:lstStyle/>
          <a:p>
            <a:pPr marL="0">
              <a:buFontTx/>
              <a:buNone/>
            </a:pPr>
            <a:r>
              <a:rPr lang="en-US" altLang="en-US">
                <a:ea typeface="ＭＳ Ｐゴシック" panose="020B0600070205080204" pitchFamily="34" charset="-128"/>
              </a:rPr>
              <a:t>Why do we get different, distance-dependent interpretations of hybrid images?</a:t>
            </a:r>
          </a:p>
        </p:txBody>
      </p:sp>
      <p:pic>
        <p:nvPicPr>
          <p:cNvPr id="64514" name="Picture 2" descr="C:\Users\Hoiem\Documents\Classes\Computational Photography - Fall 2010\projects\hybrid\teaser.jpg">
            <a:extLst>
              <a:ext uri="{FF2B5EF4-FFF2-40B4-BE49-F238E27FC236}">
                <a16:creationId xmlns:a16="http://schemas.microsoft.com/office/drawing/2014/main" id="{9624BA9C-B7E1-2A44-81C2-86DB08EAD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038"/>
          <a:stretch>
            <a:fillRect/>
          </a:stretch>
        </p:blipFill>
        <p:spPr bwMode="auto">
          <a:xfrm>
            <a:off x="381000" y="2133600"/>
            <a:ext cx="410845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2" descr="C:\Users\Hoiem\Documents\Classes\Computational Photography - Fall 2010\projects\hybrid\teaser.jpg">
            <a:extLst>
              <a:ext uri="{FF2B5EF4-FFF2-40B4-BE49-F238E27FC236}">
                <a16:creationId xmlns:a16="http://schemas.microsoft.com/office/drawing/2014/main" id="{75B0670A-38CB-0340-AF8F-426310DAB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383" r="74422" b="49260"/>
          <a:stretch>
            <a:fillRect/>
          </a:stretch>
        </p:blipFill>
        <p:spPr bwMode="auto">
          <a:xfrm>
            <a:off x="6553200" y="1981200"/>
            <a:ext cx="16906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2" descr="C:\Users\Hoiem\Documents\Classes\Computational Photography - Fall 2010\projects\hybrid\teaser.jpg">
            <a:extLst>
              <a:ext uri="{FF2B5EF4-FFF2-40B4-BE49-F238E27FC236}">
                <a16:creationId xmlns:a16="http://schemas.microsoft.com/office/drawing/2014/main" id="{96800162-004D-F942-91D1-C577FDF7D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4123" r="74422" b="3593"/>
          <a:stretch>
            <a:fillRect/>
          </a:stretch>
        </p:blipFill>
        <p:spPr bwMode="auto">
          <a:xfrm>
            <a:off x="6629400" y="4800600"/>
            <a:ext cx="15240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TextBox 12">
            <a:extLst>
              <a:ext uri="{FF2B5EF4-FFF2-40B4-BE49-F238E27FC236}">
                <a16:creationId xmlns:a16="http://schemas.microsoft.com/office/drawing/2014/main" id="{60E2CFC5-4C68-CE4B-841D-59445BA0034B}"/>
              </a:ext>
            </a:extLst>
          </p:cNvPr>
          <p:cNvSpPr txBox="1">
            <a:spLocks noChangeArrowheads="1"/>
          </p:cNvSpPr>
          <p:nvPr/>
        </p:nvSpPr>
        <p:spPr bwMode="auto">
          <a:xfrm>
            <a:off x="5181600" y="3962400"/>
            <a:ext cx="412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i="0">
                <a:solidFill>
                  <a:srgbClr val="FFFFFF"/>
                </a:solidFill>
                <a:latin typeface="Arial" panose="020B0604020202020204" pitchFamily="34" charset="0"/>
                <a:cs typeface="Arial" panose="020B0604020202020204" pitchFamily="34" charset="0"/>
              </a:rPr>
              <a:t>?</a:t>
            </a:r>
          </a:p>
        </p:txBody>
      </p:sp>
      <p:cxnSp>
        <p:nvCxnSpPr>
          <p:cNvPr id="15" name="Straight Arrow Connector 14">
            <a:extLst>
              <a:ext uri="{FF2B5EF4-FFF2-40B4-BE49-F238E27FC236}">
                <a16:creationId xmlns:a16="http://schemas.microsoft.com/office/drawing/2014/main" id="{33BCE712-2ABC-B247-8552-CD93B7E44A19}"/>
              </a:ext>
            </a:extLst>
          </p:cNvPr>
          <p:cNvCxnSpPr/>
          <p:nvPr/>
        </p:nvCxnSpPr>
        <p:spPr>
          <a:xfrm flipV="1">
            <a:off x="4648200" y="3276600"/>
            <a:ext cx="1752600" cy="914400"/>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92B70FD-32F0-2045-93F6-BC88599512BC}"/>
              </a:ext>
            </a:extLst>
          </p:cNvPr>
          <p:cNvCxnSpPr/>
          <p:nvPr/>
        </p:nvCxnSpPr>
        <p:spPr>
          <a:xfrm>
            <a:off x="4724400" y="4343400"/>
            <a:ext cx="1828800" cy="838200"/>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5">
            <a:extLst>
              <a:ext uri="{FF2B5EF4-FFF2-40B4-BE49-F238E27FC236}">
                <a16:creationId xmlns:a16="http://schemas.microsoft.com/office/drawing/2014/main" id="{E5F74443-13ED-AE4D-AD65-65F1944BF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6538" y="0"/>
            <a:ext cx="50974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244" name="Text Box 12">
            <a:extLst>
              <a:ext uri="{FF2B5EF4-FFF2-40B4-BE49-F238E27FC236}">
                <a16:creationId xmlns:a16="http://schemas.microsoft.com/office/drawing/2014/main" id="{FB33606F-D0B2-4042-94DC-6A052100654E}"/>
              </a:ext>
            </a:extLst>
          </p:cNvPr>
          <p:cNvSpPr txBox="1">
            <a:spLocks noChangeArrowheads="1"/>
          </p:cNvSpPr>
          <p:nvPr/>
        </p:nvSpPr>
        <p:spPr bwMode="auto">
          <a:xfrm>
            <a:off x="0" y="3200400"/>
            <a:ext cx="3279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400">
                <a:latin typeface="Arial" panose="020B0604020202020204" pitchFamily="34" charset="0"/>
                <a:cs typeface="Arial" panose="020B0604020202020204" pitchFamily="34" charset="0"/>
              </a:rPr>
              <a:t>Salvador Dali invented Hybrid Images?</a:t>
            </a:r>
            <a:endParaRPr lang="ru-RU" altLang="en-US" sz="1400">
              <a:latin typeface="Arial" panose="020B0604020202020204" pitchFamily="34" charset="0"/>
              <a:cs typeface="Arial" panose="020B0604020202020204" pitchFamily="34" charset="0"/>
            </a:endParaRPr>
          </a:p>
        </p:txBody>
      </p:sp>
      <p:sp>
        <p:nvSpPr>
          <p:cNvPr id="5" name="Text Box 12">
            <a:extLst>
              <a:ext uri="{FF2B5EF4-FFF2-40B4-BE49-F238E27FC236}">
                <a16:creationId xmlns:a16="http://schemas.microsoft.com/office/drawing/2014/main" id="{DB8F9B6E-3FFF-4241-B058-983BA9A14672}"/>
              </a:ext>
            </a:extLst>
          </p:cNvPr>
          <p:cNvSpPr txBox="1">
            <a:spLocks noChangeArrowheads="1"/>
          </p:cNvSpPr>
          <p:nvPr/>
        </p:nvSpPr>
        <p:spPr bwMode="auto">
          <a:xfrm>
            <a:off x="0" y="5915025"/>
            <a:ext cx="37941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400" b="1" i="0">
                <a:latin typeface="Arial" panose="020B0604020202020204" pitchFamily="34" charset="0"/>
                <a:cs typeface="Arial" panose="020B0604020202020204" pitchFamily="34" charset="0"/>
              </a:rPr>
              <a:t>Salvador Dali</a:t>
            </a:r>
            <a:endParaRPr lang="en-US" altLang="en-US" sz="1400" i="0">
              <a:latin typeface="Arial" panose="020B0604020202020204" pitchFamily="34" charset="0"/>
              <a:cs typeface="Arial" panose="020B0604020202020204" pitchFamily="34" charset="0"/>
            </a:endParaRPr>
          </a:p>
          <a:p>
            <a:pPr>
              <a:spcBef>
                <a:spcPct val="0"/>
              </a:spcBef>
              <a:buFontTx/>
              <a:buNone/>
            </a:pPr>
            <a:r>
              <a:rPr lang="en-US" altLang="en-US" sz="1400" i="0">
                <a:latin typeface="Arial" panose="020B0604020202020204" pitchFamily="34" charset="0"/>
                <a:cs typeface="Arial" panose="020B0604020202020204" pitchFamily="34" charset="0"/>
              </a:rPr>
              <a:t>“Gala Contemplating the Mediterranean Sea, </a:t>
            </a:r>
          </a:p>
          <a:p>
            <a:pPr>
              <a:spcBef>
                <a:spcPct val="0"/>
              </a:spcBef>
              <a:buFontTx/>
              <a:buNone/>
            </a:pPr>
            <a:r>
              <a:rPr lang="en-US" altLang="en-US" sz="1400" i="0">
                <a:latin typeface="Arial" panose="020B0604020202020204" pitchFamily="34" charset="0"/>
                <a:cs typeface="Arial" panose="020B0604020202020204" pitchFamily="34" charset="0"/>
              </a:rPr>
              <a:t>which at 30 meters becomes the portrait </a:t>
            </a:r>
          </a:p>
          <a:p>
            <a:pPr>
              <a:spcBef>
                <a:spcPct val="0"/>
              </a:spcBef>
              <a:buFontTx/>
              <a:buNone/>
            </a:pPr>
            <a:r>
              <a:rPr lang="en-US" altLang="en-US" sz="1400" i="0">
                <a:latin typeface="Arial" panose="020B0604020202020204" pitchFamily="34" charset="0"/>
                <a:cs typeface="Arial" panose="020B0604020202020204" pitchFamily="34" charset="0"/>
              </a:rPr>
              <a:t>of Abraham Lincoln”, 1976</a:t>
            </a:r>
            <a:endParaRPr lang="ru-RU" altLang="en-US" sz="1400" i="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92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4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5">
            <a:extLst>
              <a:ext uri="{FF2B5EF4-FFF2-40B4-BE49-F238E27FC236}">
                <a16:creationId xmlns:a16="http://schemas.microsoft.com/office/drawing/2014/main" id="{C9E30AFB-3575-7048-B30C-C2DD67A9E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238" y="0"/>
            <a:ext cx="50847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BF45BC09-526F-AD46-AD2A-54883FA693C2}"/>
              </a:ext>
            </a:extLst>
          </p:cNvPr>
          <p:cNvSpPr>
            <a:spLocks noGrp="1" noChangeArrowheads="1"/>
          </p:cNvSpPr>
          <p:nvPr>
            <p:ph type="title"/>
          </p:nvPr>
        </p:nvSpPr>
        <p:spPr/>
        <p:txBody>
          <a:bodyPr/>
          <a:lstStyle/>
          <a:p>
            <a:pPr eaLnBrk="1" hangingPunct="1"/>
            <a:r>
              <a:rPr lang="en-US" altLang="en-US">
                <a:latin typeface="Calibri" panose="020F0502020204030204" pitchFamily="34" charset="0"/>
                <a:ea typeface="ＭＳ Ｐゴシック" panose="020B0600070205080204" pitchFamily="34" charset="-128"/>
              </a:rPr>
              <a:t>Fourier bases</a:t>
            </a:r>
          </a:p>
        </p:txBody>
      </p:sp>
      <p:pic>
        <p:nvPicPr>
          <p:cNvPr id="67586" name="Picture 3">
            <a:extLst>
              <a:ext uri="{FF2B5EF4-FFF2-40B4-BE49-F238E27FC236}">
                <a16:creationId xmlns:a16="http://schemas.microsoft.com/office/drawing/2014/main" id="{7CF64EF5-64CC-8A44-AED4-262F067BB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858" t="19524" r="7715" b="18698"/>
          <a:stretch>
            <a:fillRect/>
          </a:stretch>
        </p:blipFill>
        <p:spPr bwMode="auto">
          <a:xfrm>
            <a:off x="228600" y="1371600"/>
            <a:ext cx="868680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Rectangle 5">
            <a:extLst>
              <a:ext uri="{FF2B5EF4-FFF2-40B4-BE49-F238E27FC236}">
                <a16:creationId xmlns:a16="http://schemas.microsoft.com/office/drawing/2014/main" id="{72F2C914-684B-174B-939B-A42322CDEEEE}"/>
              </a:ext>
            </a:extLst>
          </p:cNvPr>
          <p:cNvSpPr>
            <a:spLocks noChangeArrowheads="1"/>
          </p:cNvSpPr>
          <p:nvPr/>
        </p:nvSpPr>
        <p:spPr bwMode="auto">
          <a:xfrm>
            <a:off x="4648200" y="2895600"/>
            <a:ext cx="4191000" cy="3200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endParaRPr>
          </a:p>
        </p:txBody>
      </p:sp>
      <p:sp>
        <p:nvSpPr>
          <p:cNvPr id="444422" name="Text Box 6">
            <a:extLst>
              <a:ext uri="{FF2B5EF4-FFF2-40B4-BE49-F238E27FC236}">
                <a16:creationId xmlns:a16="http://schemas.microsoft.com/office/drawing/2014/main" id="{169096D9-28A6-7C41-87B1-D03C4AB527BD}"/>
              </a:ext>
            </a:extLst>
          </p:cNvPr>
          <p:cNvSpPr txBox="1">
            <a:spLocks noChangeArrowheads="1"/>
          </p:cNvSpPr>
          <p:nvPr/>
        </p:nvSpPr>
        <p:spPr bwMode="auto">
          <a:xfrm>
            <a:off x="381000" y="6234113"/>
            <a:ext cx="6361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a:latin typeface="Arial" panose="020B0604020202020204" pitchFamily="34" charset="0"/>
              </a:rPr>
              <a:t>This change of basis is the Fourier Transform</a:t>
            </a:r>
          </a:p>
        </p:txBody>
      </p:sp>
      <p:sp>
        <p:nvSpPr>
          <p:cNvPr id="67589" name="Text Box 10">
            <a:extLst>
              <a:ext uri="{FF2B5EF4-FFF2-40B4-BE49-F238E27FC236}">
                <a16:creationId xmlns:a16="http://schemas.microsoft.com/office/drawing/2014/main" id="{15F0E15F-33E2-154E-B885-541F6AB52574}"/>
              </a:ext>
            </a:extLst>
          </p:cNvPr>
          <p:cNvSpPr txBox="1">
            <a:spLocks noChangeArrowheads="1"/>
          </p:cNvSpPr>
          <p:nvPr/>
        </p:nvSpPr>
        <p:spPr bwMode="auto">
          <a:xfrm>
            <a:off x="1295400" y="990600"/>
            <a:ext cx="679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a:latin typeface="Arial" panose="020B0604020202020204" pitchFamily="34" charset="0"/>
              </a:rPr>
              <a:t>Teases away fast vs. slow changes in the image.</a:t>
            </a:r>
          </a:p>
        </p:txBody>
      </p:sp>
      <p:pic>
        <p:nvPicPr>
          <p:cNvPr id="67590" name="Picture 11">
            <a:extLst>
              <a:ext uri="{FF2B5EF4-FFF2-40B4-BE49-F238E27FC236}">
                <a16:creationId xmlns:a16="http://schemas.microsoft.com/office/drawing/2014/main" id="{F68D2274-D031-4841-9002-2FB84A02E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124200"/>
            <a:ext cx="215106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7AB86436-3154-4A4F-BCE6-2DF106E664BC}"/>
              </a:ext>
            </a:extLst>
          </p:cNvPr>
          <p:cNvSpPr>
            <a:spLocks noGrp="1" noChangeArrowheads="1"/>
          </p:cNvSpPr>
          <p:nvPr>
            <p:ph type="title"/>
          </p:nvPr>
        </p:nvSpPr>
        <p:spPr/>
        <p:txBody>
          <a:bodyPr/>
          <a:lstStyle/>
          <a:p>
            <a:pPr eaLnBrk="1" hangingPunct="1"/>
            <a:r>
              <a:rPr lang="en-US" altLang="en-US">
                <a:latin typeface="Calibri" panose="020F0502020204030204" pitchFamily="34" charset="0"/>
                <a:ea typeface="ＭＳ Ｐゴシック" panose="020B0600070205080204" pitchFamily="34" charset="-128"/>
              </a:rPr>
              <a:t>Fourier bases</a:t>
            </a:r>
          </a:p>
        </p:txBody>
      </p:sp>
      <p:pic>
        <p:nvPicPr>
          <p:cNvPr id="68610" name="Picture 3">
            <a:extLst>
              <a:ext uri="{FF2B5EF4-FFF2-40B4-BE49-F238E27FC236}">
                <a16:creationId xmlns:a16="http://schemas.microsoft.com/office/drawing/2014/main" id="{5FE18394-AEF0-1E47-86E3-DA1CF0126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858" t="19524" r="7715" b="18698"/>
          <a:stretch>
            <a:fillRect/>
          </a:stretch>
        </p:blipFill>
        <p:spPr bwMode="auto">
          <a:xfrm>
            <a:off x="381000" y="1295400"/>
            <a:ext cx="8382000"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Text Box 4">
            <a:extLst>
              <a:ext uri="{FF2B5EF4-FFF2-40B4-BE49-F238E27FC236}">
                <a16:creationId xmlns:a16="http://schemas.microsoft.com/office/drawing/2014/main" id="{5D40DDB0-99D6-DF4E-A52A-46026865376F}"/>
              </a:ext>
            </a:extLst>
          </p:cNvPr>
          <p:cNvSpPr txBox="1">
            <a:spLocks noChangeArrowheads="1"/>
          </p:cNvSpPr>
          <p:nvPr/>
        </p:nvSpPr>
        <p:spPr bwMode="auto">
          <a:xfrm>
            <a:off x="1301750" y="5867400"/>
            <a:ext cx="654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solidFill>
                  <a:srgbClr val="FFFFFF"/>
                </a:solidFill>
                <a:latin typeface="Arial" panose="020B0604020202020204" pitchFamily="34" charset="0"/>
              </a:rPr>
              <a:t>in Matlab, check out: imagesc(log(abs(fftshift(fft2(im)))))</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686E8564-50B0-6C4D-A057-8CF7B35F4776}"/>
              </a:ext>
            </a:extLst>
          </p:cNvPr>
          <p:cNvSpPr>
            <a:spLocks noGrp="1" noChangeArrowheads="1"/>
          </p:cNvSpPr>
          <p:nvPr>
            <p:ph type="title"/>
          </p:nvPr>
        </p:nvSpPr>
        <p:spPr/>
        <p:txBody>
          <a:bodyPr/>
          <a:lstStyle/>
          <a:p>
            <a:r>
              <a:rPr lang="en-US" altLang="en-US">
                <a:ea typeface="ＭＳ Ｐゴシック" panose="020B0600070205080204" pitchFamily="34" charset="-128"/>
              </a:rPr>
              <a:t>Hybrid image in FFT</a:t>
            </a:r>
          </a:p>
        </p:txBody>
      </p:sp>
      <p:pic>
        <p:nvPicPr>
          <p:cNvPr id="69634" name="Picture 2">
            <a:extLst>
              <a:ext uri="{FF2B5EF4-FFF2-40B4-BE49-F238E27FC236}">
                <a16:creationId xmlns:a16="http://schemas.microsoft.com/office/drawing/2014/main" id="{A622DC86-6D1B-7A47-BA6F-8B9D796AD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722" r="66875" b="10031"/>
          <a:stretch>
            <a:fillRect/>
          </a:stretch>
        </p:blipFill>
        <p:spPr bwMode="auto">
          <a:xfrm>
            <a:off x="228600" y="2209800"/>
            <a:ext cx="2743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2">
            <a:extLst>
              <a:ext uri="{FF2B5EF4-FFF2-40B4-BE49-F238E27FC236}">
                <a16:creationId xmlns:a16="http://schemas.microsoft.com/office/drawing/2014/main" id="{77467774-243C-A745-BCE6-4DBF5E2A1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045" t="13086" r="626" b="10031"/>
          <a:stretch>
            <a:fillRect/>
          </a:stretch>
        </p:blipFill>
        <p:spPr bwMode="auto">
          <a:xfrm>
            <a:off x="3505200" y="2209800"/>
            <a:ext cx="5410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qual 5">
            <a:extLst>
              <a:ext uri="{FF2B5EF4-FFF2-40B4-BE49-F238E27FC236}">
                <a16:creationId xmlns:a16="http://schemas.microsoft.com/office/drawing/2014/main" id="{73A66D9C-A75C-6241-8023-8CF765D8C14D}"/>
              </a:ext>
            </a:extLst>
          </p:cNvPr>
          <p:cNvSpPr/>
          <p:nvPr/>
        </p:nvSpPr>
        <p:spPr>
          <a:xfrm>
            <a:off x="3124200" y="3886200"/>
            <a:ext cx="3048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9637" name="TextBox 6">
            <a:extLst>
              <a:ext uri="{FF2B5EF4-FFF2-40B4-BE49-F238E27FC236}">
                <a16:creationId xmlns:a16="http://schemas.microsoft.com/office/drawing/2014/main" id="{D1DD488C-5957-064B-B6B4-B6576A113374}"/>
              </a:ext>
            </a:extLst>
          </p:cNvPr>
          <p:cNvSpPr txBox="1">
            <a:spLocks noChangeArrowheads="1"/>
          </p:cNvSpPr>
          <p:nvPr/>
        </p:nvSpPr>
        <p:spPr bwMode="auto">
          <a:xfrm>
            <a:off x="762000" y="1828800"/>
            <a:ext cx="1557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i="0">
                <a:latin typeface="Arial" panose="020B0604020202020204" pitchFamily="34" charset="0"/>
                <a:cs typeface="Arial" panose="020B0604020202020204" pitchFamily="34" charset="0"/>
              </a:rPr>
              <a:t>Hybrid Image</a:t>
            </a:r>
          </a:p>
        </p:txBody>
      </p:sp>
      <p:sp>
        <p:nvSpPr>
          <p:cNvPr id="69638" name="TextBox 7">
            <a:extLst>
              <a:ext uri="{FF2B5EF4-FFF2-40B4-BE49-F238E27FC236}">
                <a16:creationId xmlns:a16="http://schemas.microsoft.com/office/drawing/2014/main" id="{623C8833-3D13-CA41-A405-6DC5AFAC5DEA}"/>
              </a:ext>
            </a:extLst>
          </p:cNvPr>
          <p:cNvSpPr txBox="1">
            <a:spLocks noChangeArrowheads="1"/>
          </p:cNvSpPr>
          <p:nvPr/>
        </p:nvSpPr>
        <p:spPr bwMode="auto">
          <a:xfrm>
            <a:off x="3505200" y="18288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i="0">
                <a:latin typeface="Arial" panose="020B0604020202020204" pitchFamily="34" charset="0"/>
                <a:cs typeface="Arial" panose="020B0604020202020204" pitchFamily="34" charset="0"/>
              </a:rPr>
              <a:t>Low-passed Image</a:t>
            </a:r>
          </a:p>
        </p:txBody>
      </p:sp>
      <p:sp>
        <p:nvSpPr>
          <p:cNvPr id="69639" name="TextBox 8">
            <a:extLst>
              <a:ext uri="{FF2B5EF4-FFF2-40B4-BE49-F238E27FC236}">
                <a16:creationId xmlns:a16="http://schemas.microsoft.com/office/drawing/2014/main" id="{EFA2E649-7836-4347-A41C-C5926F597097}"/>
              </a:ext>
            </a:extLst>
          </p:cNvPr>
          <p:cNvSpPr txBox="1">
            <a:spLocks noChangeArrowheads="1"/>
          </p:cNvSpPr>
          <p:nvPr/>
        </p:nvSpPr>
        <p:spPr bwMode="auto">
          <a:xfrm>
            <a:off x="6653213" y="1828800"/>
            <a:ext cx="2185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i="0">
                <a:latin typeface="Arial" panose="020B0604020202020204" pitchFamily="34" charset="0"/>
                <a:cs typeface="Arial" panose="020B0604020202020204" pitchFamily="34" charset="0"/>
              </a:rPr>
              <a:t>High-passed Image</a:t>
            </a:r>
          </a:p>
        </p:txBody>
      </p:sp>
      <p:sp>
        <p:nvSpPr>
          <p:cNvPr id="11" name="Plus 10">
            <a:extLst>
              <a:ext uri="{FF2B5EF4-FFF2-40B4-BE49-F238E27FC236}">
                <a16:creationId xmlns:a16="http://schemas.microsoft.com/office/drawing/2014/main" id="{75D68658-A63B-FE4C-A9F7-3EE5978D6933}"/>
              </a:ext>
            </a:extLst>
          </p:cNvPr>
          <p:cNvSpPr/>
          <p:nvPr/>
        </p:nvSpPr>
        <p:spPr>
          <a:xfrm>
            <a:off x="5867400" y="1828800"/>
            <a:ext cx="381000" cy="381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1143F474-BD13-F943-8488-0A8466E60C9D}"/>
              </a:ext>
            </a:extLst>
          </p:cNvPr>
          <p:cNvSpPr>
            <a:spLocks noGrp="1" noChangeArrowheads="1"/>
          </p:cNvSpPr>
          <p:nvPr>
            <p:ph type="title"/>
          </p:nvPr>
        </p:nvSpPr>
        <p:spPr/>
        <p:txBody>
          <a:bodyPr/>
          <a:lstStyle/>
          <a:p>
            <a:r>
              <a:rPr lang="en-US" altLang="en-US">
                <a:ea typeface="ＭＳ Ｐゴシック" panose="020B0600070205080204" pitchFamily="34" charset="-128"/>
              </a:rPr>
              <a:t>Application: Hybrid images</a:t>
            </a:r>
          </a:p>
        </p:txBody>
      </p:sp>
      <p:sp>
        <p:nvSpPr>
          <p:cNvPr id="70658" name="Content Placeholder 2">
            <a:extLst>
              <a:ext uri="{FF2B5EF4-FFF2-40B4-BE49-F238E27FC236}">
                <a16:creationId xmlns:a16="http://schemas.microsoft.com/office/drawing/2014/main" id="{18604C31-5BD2-1748-9D42-4B19334B7150}"/>
              </a:ext>
            </a:extLst>
          </p:cNvPr>
          <p:cNvSpPr>
            <a:spLocks noGrp="1" noChangeArrowheads="1"/>
          </p:cNvSpPr>
          <p:nvPr>
            <p:ph idx="1"/>
          </p:nvPr>
        </p:nvSpPr>
        <p:spPr>
          <a:xfrm>
            <a:off x="658813" y="4114800"/>
            <a:ext cx="7772400" cy="1905000"/>
          </a:xfrm>
        </p:spPr>
        <p:txBody>
          <a:bodyPr/>
          <a:lstStyle/>
          <a:p>
            <a:pPr>
              <a:lnSpc>
                <a:spcPct val="80000"/>
              </a:lnSpc>
            </a:pPr>
            <a:r>
              <a:rPr lang="en-US" altLang="en-US" sz="2200">
                <a:ea typeface="ＭＳ Ｐゴシック" panose="020B0600070205080204" pitchFamily="34" charset="-128"/>
              </a:rPr>
              <a:t>Combine low-frequency of one image with high-frequency of another one</a:t>
            </a:r>
          </a:p>
          <a:p>
            <a:pPr>
              <a:lnSpc>
                <a:spcPct val="80000"/>
              </a:lnSpc>
            </a:pPr>
            <a:r>
              <a:rPr lang="en-US" altLang="en-US" sz="2200">
                <a:ea typeface="ＭＳ Ｐゴシック" panose="020B0600070205080204" pitchFamily="34" charset="-128"/>
              </a:rPr>
              <a:t>Sad faces when looked closely</a:t>
            </a:r>
          </a:p>
          <a:p>
            <a:pPr>
              <a:lnSpc>
                <a:spcPct val="80000"/>
              </a:lnSpc>
            </a:pPr>
            <a:r>
              <a:rPr lang="en-US" altLang="en-US" sz="2200">
                <a:ea typeface="ＭＳ Ｐゴシック" panose="020B0600070205080204" pitchFamily="34" charset="-128"/>
              </a:rPr>
              <a:t>Happy faces when looked a few meters away</a:t>
            </a:r>
          </a:p>
          <a:p>
            <a:pPr>
              <a:lnSpc>
                <a:spcPct val="80000"/>
              </a:lnSpc>
            </a:pPr>
            <a:r>
              <a:rPr lang="en-US" altLang="en-US" sz="2200">
                <a:ea typeface="ＭＳ Ｐゴシック" panose="020B0600070205080204" pitchFamily="34" charset="-128"/>
              </a:rPr>
              <a:t>A. Oliva, A. Torralba, P.G. Schyns, </a:t>
            </a:r>
            <a:r>
              <a:rPr lang="ja-JP" altLang="en-US" sz="2200">
                <a:ea typeface="ＭＳ Ｐゴシック" panose="020B0600070205080204" pitchFamily="34" charset="-128"/>
                <a:hlinkClick r:id="rId3"/>
              </a:rPr>
              <a:t>“</a:t>
            </a:r>
            <a:r>
              <a:rPr lang="en-US" altLang="ja-JP" sz="2200">
                <a:ea typeface="ＭＳ Ｐゴシック" panose="020B0600070205080204" pitchFamily="34" charset="-128"/>
                <a:hlinkClick r:id="rId3"/>
              </a:rPr>
              <a:t>Hybrid Images,</a:t>
            </a:r>
            <a:r>
              <a:rPr lang="ja-JP" altLang="en-US" sz="2200">
                <a:ea typeface="ＭＳ Ｐゴシック" panose="020B0600070205080204" pitchFamily="34" charset="-128"/>
                <a:hlinkClick r:id="rId3"/>
              </a:rPr>
              <a:t>”</a:t>
            </a:r>
            <a:r>
              <a:rPr lang="en-US" altLang="ja-JP" sz="2200">
                <a:ea typeface="ＭＳ Ｐゴシック" panose="020B0600070205080204" pitchFamily="34" charset="-128"/>
              </a:rPr>
              <a:t> SIGGRAPH 2006</a:t>
            </a:r>
            <a:endParaRPr lang="en-US" altLang="en-US" sz="2200">
              <a:ea typeface="ＭＳ Ｐゴシック" panose="020B0600070205080204" pitchFamily="34" charset="-128"/>
            </a:endParaRPr>
          </a:p>
        </p:txBody>
      </p:sp>
      <p:pic>
        <p:nvPicPr>
          <p:cNvPr id="70659" name="Picture 2">
            <a:extLst>
              <a:ext uri="{FF2B5EF4-FFF2-40B4-BE49-F238E27FC236}">
                <a16:creationId xmlns:a16="http://schemas.microsoft.com/office/drawing/2014/main" id="{C64E4B41-3578-9543-B556-C114EB441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828800"/>
            <a:ext cx="84804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5847EF87-CD50-1F41-986F-7CBE2D174796}"/>
              </a:ext>
            </a:extLst>
          </p:cNvPr>
          <p:cNvSpPr>
            <a:spLocks noGrp="1" noChangeArrowheads="1"/>
          </p:cNvSpPr>
          <p:nvPr>
            <p:ph type="title"/>
          </p:nvPr>
        </p:nvSpPr>
        <p:spPr/>
        <p:txBody>
          <a:bodyPr/>
          <a:lstStyle/>
          <a:p>
            <a:r>
              <a:rPr lang="en-US" altLang="en-US">
                <a:ea typeface="ＭＳ Ｐゴシック" panose="020B0600070205080204" pitchFamily="34" charset="-128"/>
              </a:rPr>
              <a:t>Sampling</a:t>
            </a:r>
          </a:p>
        </p:txBody>
      </p:sp>
      <p:sp>
        <p:nvSpPr>
          <p:cNvPr id="72706" name="Content Placeholder 2">
            <a:extLst>
              <a:ext uri="{FF2B5EF4-FFF2-40B4-BE49-F238E27FC236}">
                <a16:creationId xmlns:a16="http://schemas.microsoft.com/office/drawing/2014/main" id="{EDCE67B4-4347-ED4B-B668-4C1ECC54DF00}"/>
              </a:ext>
            </a:extLst>
          </p:cNvPr>
          <p:cNvSpPr>
            <a:spLocks noGrp="1" noChangeArrowheads="1"/>
          </p:cNvSpPr>
          <p:nvPr>
            <p:ph idx="1"/>
          </p:nvPr>
        </p:nvSpPr>
        <p:spPr>
          <a:xfrm>
            <a:off x="457200" y="1524000"/>
            <a:ext cx="8229600" cy="4525963"/>
          </a:xfrm>
        </p:spPr>
        <p:txBody>
          <a:bodyPr/>
          <a:lstStyle/>
          <a:p>
            <a:pPr marL="0">
              <a:buFontTx/>
              <a:buNone/>
            </a:pPr>
            <a:r>
              <a:rPr lang="en-US" altLang="en-US">
                <a:ea typeface="ＭＳ Ｐゴシック" panose="020B0600070205080204" pitchFamily="34" charset="-128"/>
              </a:rPr>
              <a:t>Why does a lower resolution image still make sense to us?  What do we lose?</a:t>
            </a:r>
          </a:p>
        </p:txBody>
      </p:sp>
      <p:sp>
        <p:nvSpPr>
          <p:cNvPr id="17" name="Right Arrow 16">
            <a:extLst>
              <a:ext uri="{FF2B5EF4-FFF2-40B4-BE49-F238E27FC236}">
                <a16:creationId xmlns:a16="http://schemas.microsoft.com/office/drawing/2014/main" id="{E4FE5C95-1752-E941-99C7-52D26DE651D0}"/>
              </a:ext>
            </a:extLst>
          </p:cNvPr>
          <p:cNvSpPr/>
          <p:nvPr/>
        </p:nvSpPr>
        <p:spPr>
          <a:xfrm>
            <a:off x="5486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Arial" charset="0"/>
            </a:endParaRPr>
          </a:p>
        </p:txBody>
      </p:sp>
      <p:pic>
        <p:nvPicPr>
          <p:cNvPr id="72708" name="Picture 4" descr="http://farm1.static.flickr.com/47/136916757_8237b4a9fb.jpg">
            <a:extLst>
              <a:ext uri="{FF2B5EF4-FFF2-40B4-BE49-F238E27FC236}">
                <a16:creationId xmlns:a16="http://schemas.microsoft.com/office/drawing/2014/main" id="{A0472412-A32F-D54A-A0F3-670A646FD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47625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4" descr="http://farm1.static.flickr.com/47/136916757_8237b4a9fb.jpg">
            <a:extLst>
              <a:ext uri="{FF2B5EF4-FFF2-40B4-BE49-F238E27FC236}">
                <a16:creationId xmlns:a16="http://schemas.microsoft.com/office/drawing/2014/main" id="{CB837898-B175-0643-B22B-DF126DB99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657600"/>
            <a:ext cx="20081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Content Placeholder 2">
            <a:extLst>
              <a:ext uri="{FF2B5EF4-FFF2-40B4-BE49-F238E27FC236}">
                <a16:creationId xmlns:a16="http://schemas.microsoft.com/office/drawing/2014/main" id="{78E04C88-01C2-7949-AAD3-BC458044ED00}"/>
              </a:ext>
            </a:extLst>
          </p:cNvPr>
          <p:cNvSpPr>
            <a:spLocks noGrp="1" noChangeArrowheads="1"/>
          </p:cNvSpPr>
          <p:nvPr>
            <p:ph idx="1"/>
          </p:nvPr>
        </p:nvSpPr>
        <p:spPr>
          <a:xfrm>
            <a:off x="457200" y="685800"/>
            <a:ext cx="8229600" cy="4906963"/>
          </a:xfrm>
        </p:spPr>
        <p:txBody>
          <a:bodyPr/>
          <a:lstStyle/>
          <a:p>
            <a:pPr marL="0">
              <a:buFontTx/>
              <a:buNone/>
            </a:pPr>
            <a:r>
              <a:rPr lang="en-US" altLang="en-US">
                <a:ea typeface="ＭＳ Ｐゴシック" panose="020B0600070205080204" pitchFamily="34" charset="-128"/>
              </a:rPr>
              <a:t>Why does a lower resolution image still make sense to us?  What do we lose?</a:t>
            </a:r>
          </a:p>
        </p:txBody>
      </p:sp>
      <p:sp>
        <p:nvSpPr>
          <p:cNvPr id="17" name="Right Arrow 16">
            <a:extLst>
              <a:ext uri="{FF2B5EF4-FFF2-40B4-BE49-F238E27FC236}">
                <a16:creationId xmlns:a16="http://schemas.microsoft.com/office/drawing/2014/main" id="{10E7ACB0-7839-D64E-B939-EFB2AF2B3551}"/>
              </a:ext>
            </a:extLst>
          </p:cNvPr>
          <p:cNvSpPr/>
          <p:nvPr/>
        </p:nvSpPr>
        <p:spPr>
          <a:xfrm>
            <a:off x="5486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Arial" charset="0"/>
            </a:endParaRPr>
          </a:p>
        </p:txBody>
      </p:sp>
      <p:pic>
        <p:nvPicPr>
          <p:cNvPr id="73731" name="Picture 4" descr="http://farm1.static.flickr.com/47/136916757_8237b4a9fb.jpg">
            <a:extLst>
              <a:ext uri="{FF2B5EF4-FFF2-40B4-BE49-F238E27FC236}">
                <a16:creationId xmlns:a16="http://schemas.microsoft.com/office/drawing/2014/main" id="{C0805AF8-B2DC-FB43-A209-0285FC626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47625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descr="http://farm1.static.flickr.com/47/136916757_8237b4a9fb.jpg">
            <a:extLst>
              <a:ext uri="{FF2B5EF4-FFF2-40B4-BE49-F238E27FC236}">
                <a16:creationId xmlns:a16="http://schemas.microsoft.com/office/drawing/2014/main" id="{BA2E5AB6-C3B0-7C4D-A5F1-BF598F94E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657600"/>
            <a:ext cx="20081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Box 8">
            <a:extLst>
              <a:ext uri="{FF2B5EF4-FFF2-40B4-BE49-F238E27FC236}">
                <a16:creationId xmlns:a16="http://schemas.microsoft.com/office/drawing/2014/main" id="{2EF88F0C-EB86-284C-AD73-5C0BD1990868}"/>
              </a:ext>
            </a:extLst>
          </p:cNvPr>
          <p:cNvSpPr txBox="1">
            <a:spLocks noChangeArrowheads="1"/>
          </p:cNvSpPr>
          <p:nvPr/>
        </p:nvSpPr>
        <p:spPr bwMode="auto">
          <a:xfrm>
            <a:off x="304800" y="5715000"/>
            <a:ext cx="44624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000" i="0">
                <a:latin typeface="Arial" panose="020B0604020202020204" pitchFamily="34" charset="0"/>
                <a:cs typeface="Arial" panose="020B0604020202020204" pitchFamily="34" charset="0"/>
              </a:rPr>
              <a:t>Throw away every other row and column to create a </a:t>
            </a:r>
            <a:r>
              <a:rPr lang="en-US" altLang="en-US" sz="2400" i="0">
                <a:latin typeface="Arial" panose="020B0604020202020204" pitchFamily="34" charset="0"/>
                <a:cs typeface="Arial" panose="020B0604020202020204" pitchFamily="34" charset="0"/>
              </a:rPr>
              <a:t>1/2</a:t>
            </a:r>
            <a:r>
              <a:rPr lang="en-US" altLang="en-US" sz="2000" i="0">
                <a:latin typeface="Arial" panose="020B0604020202020204" pitchFamily="34" charset="0"/>
                <a:cs typeface="Arial" panose="020B0604020202020204" pitchFamily="34" charset="0"/>
              </a:rPr>
              <a:t> size image</a:t>
            </a:r>
          </a:p>
          <a:p>
            <a:pPr lvl="1">
              <a:spcBef>
                <a:spcPct val="0"/>
              </a:spcBef>
              <a:buFontTx/>
              <a:buNone/>
            </a:pPr>
            <a:endParaRPr lang="en-US" altLang="en-US" sz="2000" i="0">
              <a:latin typeface="Arial" panose="020B0604020202020204" pitchFamily="34" charset="0"/>
              <a:cs typeface="Arial" panose="020B0604020202020204" pitchFamily="34" charset="0"/>
            </a:endParaRPr>
          </a:p>
        </p:txBody>
      </p:sp>
      <p:pic>
        <p:nvPicPr>
          <p:cNvPr id="74754" name="Picture 12">
            <a:extLst>
              <a:ext uri="{FF2B5EF4-FFF2-40B4-BE49-F238E27FC236}">
                <a16:creationId xmlns:a16="http://schemas.microsoft.com/office/drawing/2014/main" id="{F2E93D2C-1852-E243-9317-ED403C85D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1676400"/>
            <a:ext cx="4491037"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3053" name="Picture 13">
            <a:extLst>
              <a:ext uri="{FF2B5EF4-FFF2-40B4-BE49-F238E27FC236}">
                <a16:creationId xmlns:a16="http://schemas.microsoft.com/office/drawing/2014/main" id="{F353591D-F70A-BE4C-97C6-55452EBBD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850" y="2590800"/>
            <a:ext cx="2444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74">
            <a:extLst>
              <a:ext uri="{FF2B5EF4-FFF2-40B4-BE49-F238E27FC236}">
                <a16:creationId xmlns:a16="http://schemas.microsoft.com/office/drawing/2014/main" id="{2A4FF904-597A-6E48-8EE8-F1C6A58BC185}"/>
              </a:ext>
            </a:extLst>
          </p:cNvPr>
          <p:cNvGrpSpPr>
            <a:grpSpLocks/>
          </p:cNvGrpSpPr>
          <p:nvPr/>
        </p:nvGrpSpPr>
        <p:grpSpPr bwMode="auto">
          <a:xfrm>
            <a:off x="392113" y="1676400"/>
            <a:ext cx="4343400" cy="3581400"/>
            <a:chOff x="48" y="1056"/>
            <a:chExt cx="2736" cy="2256"/>
          </a:xfrm>
        </p:grpSpPr>
        <p:grpSp>
          <p:nvGrpSpPr>
            <p:cNvPr id="74759" name="Group 30">
              <a:extLst>
                <a:ext uri="{FF2B5EF4-FFF2-40B4-BE49-F238E27FC236}">
                  <a16:creationId xmlns:a16="http://schemas.microsoft.com/office/drawing/2014/main" id="{275F24F5-DF25-6442-9FE5-EFDE822BDC97}"/>
                </a:ext>
              </a:extLst>
            </p:cNvPr>
            <p:cNvGrpSpPr>
              <a:grpSpLocks/>
            </p:cNvGrpSpPr>
            <p:nvPr/>
          </p:nvGrpSpPr>
          <p:grpSpPr bwMode="auto">
            <a:xfrm>
              <a:off x="48" y="1056"/>
              <a:ext cx="2736" cy="96"/>
              <a:chOff x="48" y="1056"/>
              <a:chExt cx="2736" cy="96"/>
            </a:xfrm>
          </p:grpSpPr>
          <p:sp>
            <p:nvSpPr>
              <p:cNvPr id="74877" name="Oval 16">
                <a:extLst>
                  <a:ext uri="{FF2B5EF4-FFF2-40B4-BE49-F238E27FC236}">
                    <a16:creationId xmlns:a16="http://schemas.microsoft.com/office/drawing/2014/main" id="{071C489A-BC81-F445-AAA8-F68609E9E9A7}"/>
                  </a:ext>
                </a:extLst>
              </p:cNvPr>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78" name="Oval 17">
                <a:extLst>
                  <a:ext uri="{FF2B5EF4-FFF2-40B4-BE49-F238E27FC236}">
                    <a16:creationId xmlns:a16="http://schemas.microsoft.com/office/drawing/2014/main" id="{405099FF-9786-EB49-B7E6-FD960B7D1109}"/>
                  </a:ext>
                </a:extLst>
              </p:cNvPr>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79" name="Oval 18">
                <a:extLst>
                  <a:ext uri="{FF2B5EF4-FFF2-40B4-BE49-F238E27FC236}">
                    <a16:creationId xmlns:a16="http://schemas.microsoft.com/office/drawing/2014/main" id="{016985F2-0D79-9648-B2B8-C92BDFEFF59F}"/>
                  </a:ext>
                </a:extLst>
              </p:cNvPr>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80" name="Oval 19">
                <a:extLst>
                  <a:ext uri="{FF2B5EF4-FFF2-40B4-BE49-F238E27FC236}">
                    <a16:creationId xmlns:a16="http://schemas.microsoft.com/office/drawing/2014/main" id="{1DCFD810-ACBA-4C46-BB37-2833D5202A98}"/>
                  </a:ext>
                </a:extLst>
              </p:cNvPr>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81" name="Oval 21">
                <a:extLst>
                  <a:ext uri="{FF2B5EF4-FFF2-40B4-BE49-F238E27FC236}">
                    <a16:creationId xmlns:a16="http://schemas.microsoft.com/office/drawing/2014/main" id="{2AFEE82E-FA28-6F41-9F80-387956205D68}"/>
                  </a:ext>
                </a:extLst>
              </p:cNvPr>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82" name="Oval 22">
                <a:extLst>
                  <a:ext uri="{FF2B5EF4-FFF2-40B4-BE49-F238E27FC236}">
                    <a16:creationId xmlns:a16="http://schemas.microsoft.com/office/drawing/2014/main" id="{946B23AD-A445-7748-AEA5-0A7B0860C14D}"/>
                  </a:ext>
                </a:extLst>
              </p:cNvPr>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83" name="Oval 23">
                <a:extLst>
                  <a:ext uri="{FF2B5EF4-FFF2-40B4-BE49-F238E27FC236}">
                    <a16:creationId xmlns:a16="http://schemas.microsoft.com/office/drawing/2014/main" id="{EC64F5A9-2702-3847-8F4B-8C0088369089}"/>
                  </a:ext>
                </a:extLst>
              </p:cNvPr>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84" name="Oval 24">
                <a:extLst>
                  <a:ext uri="{FF2B5EF4-FFF2-40B4-BE49-F238E27FC236}">
                    <a16:creationId xmlns:a16="http://schemas.microsoft.com/office/drawing/2014/main" id="{AABEEA85-3AFF-AF41-B781-7EEF004193CB}"/>
                  </a:ext>
                </a:extLst>
              </p:cNvPr>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85" name="Oval 25">
                <a:extLst>
                  <a:ext uri="{FF2B5EF4-FFF2-40B4-BE49-F238E27FC236}">
                    <a16:creationId xmlns:a16="http://schemas.microsoft.com/office/drawing/2014/main" id="{EDCE4E34-3777-624C-B7A6-919083E1C7E0}"/>
                  </a:ext>
                </a:extLst>
              </p:cNvPr>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86" name="Oval 26">
                <a:extLst>
                  <a:ext uri="{FF2B5EF4-FFF2-40B4-BE49-F238E27FC236}">
                    <a16:creationId xmlns:a16="http://schemas.microsoft.com/office/drawing/2014/main" id="{ACA8D2F4-383D-5746-A448-8ACEDB0E693B}"/>
                  </a:ext>
                </a:extLst>
              </p:cNvPr>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87" name="Oval 27">
                <a:extLst>
                  <a:ext uri="{FF2B5EF4-FFF2-40B4-BE49-F238E27FC236}">
                    <a16:creationId xmlns:a16="http://schemas.microsoft.com/office/drawing/2014/main" id="{9AD56B94-A3DF-B54C-BB1B-FCB8F61FED89}"/>
                  </a:ext>
                </a:extLst>
              </p:cNvPr>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88" name="Oval 29">
                <a:extLst>
                  <a:ext uri="{FF2B5EF4-FFF2-40B4-BE49-F238E27FC236}">
                    <a16:creationId xmlns:a16="http://schemas.microsoft.com/office/drawing/2014/main" id="{9B007E33-A85D-A24B-8E28-0BEFE148F3B6}"/>
                  </a:ext>
                </a:extLst>
              </p:cNvPr>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grpSp>
        <p:grpSp>
          <p:nvGrpSpPr>
            <p:cNvPr id="74760" name="Group 31">
              <a:extLst>
                <a:ext uri="{FF2B5EF4-FFF2-40B4-BE49-F238E27FC236}">
                  <a16:creationId xmlns:a16="http://schemas.microsoft.com/office/drawing/2014/main" id="{9ED52F92-CB1B-324F-A203-15F20CFEE372}"/>
                </a:ext>
              </a:extLst>
            </p:cNvPr>
            <p:cNvGrpSpPr>
              <a:grpSpLocks/>
            </p:cNvGrpSpPr>
            <p:nvPr/>
          </p:nvGrpSpPr>
          <p:grpSpPr bwMode="auto">
            <a:xfrm>
              <a:off x="48" y="1296"/>
              <a:ext cx="2736" cy="96"/>
              <a:chOff x="48" y="1056"/>
              <a:chExt cx="2736" cy="96"/>
            </a:xfrm>
          </p:grpSpPr>
          <p:sp>
            <p:nvSpPr>
              <p:cNvPr id="74865" name="Oval 32">
                <a:extLst>
                  <a:ext uri="{FF2B5EF4-FFF2-40B4-BE49-F238E27FC236}">
                    <a16:creationId xmlns:a16="http://schemas.microsoft.com/office/drawing/2014/main" id="{47100F8F-30FC-7640-BCC4-6F1DA42BED45}"/>
                  </a:ext>
                </a:extLst>
              </p:cNvPr>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66" name="Oval 33">
                <a:extLst>
                  <a:ext uri="{FF2B5EF4-FFF2-40B4-BE49-F238E27FC236}">
                    <a16:creationId xmlns:a16="http://schemas.microsoft.com/office/drawing/2014/main" id="{434E2831-AF75-F74A-9C93-AB96F1703DD9}"/>
                  </a:ext>
                </a:extLst>
              </p:cNvPr>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67" name="Oval 34">
                <a:extLst>
                  <a:ext uri="{FF2B5EF4-FFF2-40B4-BE49-F238E27FC236}">
                    <a16:creationId xmlns:a16="http://schemas.microsoft.com/office/drawing/2014/main" id="{53D7F2FB-ADD0-164A-8C0E-80B609E8CA34}"/>
                  </a:ext>
                </a:extLst>
              </p:cNvPr>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68" name="Oval 35">
                <a:extLst>
                  <a:ext uri="{FF2B5EF4-FFF2-40B4-BE49-F238E27FC236}">
                    <a16:creationId xmlns:a16="http://schemas.microsoft.com/office/drawing/2014/main" id="{3B97331D-DA21-A247-9217-B9D50D80F6B3}"/>
                  </a:ext>
                </a:extLst>
              </p:cNvPr>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69" name="Oval 36">
                <a:extLst>
                  <a:ext uri="{FF2B5EF4-FFF2-40B4-BE49-F238E27FC236}">
                    <a16:creationId xmlns:a16="http://schemas.microsoft.com/office/drawing/2014/main" id="{D9BA5552-EE5B-4D4B-B463-FFCADDEF3E30}"/>
                  </a:ext>
                </a:extLst>
              </p:cNvPr>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70" name="Oval 37">
                <a:extLst>
                  <a:ext uri="{FF2B5EF4-FFF2-40B4-BE49-F238E27FC236}">
                    <a16:creationId xmlns:a16="http://schemas.microsoft.com/office/drawing/2014/main" id="{B5BAFE0B-EFBA-E645-A33B-41670B2AB1BB}"/>
                  </a:ext>
                </a:extLst>
              </p:cNvPr>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71" name="Oval 38">
                <a:extLst>
                  <a:ext uri="{FF2B5EF4-FFF2-40B4-BE49-F238E27FC236}">
                    <a16:creationId xmlns:a16="http://schemas.microsoft.com/office/drawing/2014/main" id="{F1F4DAB3-0413-2C46-AAA8-820D4B3922F8}"/>
                  </a:ext>
                </a:extLst>
              </p:cNvPr>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72" name="Oval 39">
                <a:extLst>
                  <a:ext uri="{FF2B5EF4-FFF2-40B4-BE49-F238E27FC236}">
                    <a16:creationId xmlns:a16="http://schemas.microsoft.com/office/drawing/2014/main" id="{CF25FE41-C8A9-1D49-B9C9-DD10A32ABAAC}"/>
                  </a:ext>
                </a:extLst>
              </p:cNvPr>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73" name="Oval 40">
                <a:extLst>
                  <a:ext uri="{FF2B5EF4-FFF2-40B4-BE49-F238E27FC236}">
                    <a16:creationId xmlns:a16="http://schemas.microsoft.com/office/drawing/2014/main" id="{E6163FCD-CB7D-D541-97E8-81705BDCE361}"/>
                  </a:ext>
                </a:extLst>
              </p:cNvPr>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74" name="Oval 41">
                <a:extLst>
                  <a:ext uri="{FF2B5EF4-FFF2-40B4-BE49-F238E27FC236}">
                    <a16:creationId xmlns:a16="http://schemas.microsoft.com/office/drawing/2014/main" id="{FD57038A-9B14-1245-87E8-2CA812B1CD6A}"/>
                  </a:ext>
                </a:extLst>
              </p:cNvPr>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75" name="Oval 42">
                <a:extLst>
                  <a:ext uri="{FF2B5EF4-FFF2-40B4-BE49-F238E27FC236}">
                    <a16:creationId xmlns:a16="http://schemas.microsoft.com/office/drawing/2014/main" id="{5378CD89-3FFA-9540-A533-9B0A3BAD1962}"/>
                  </a:ext>
                </a:extLst>
              </p:cNvPr>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76" name="Oval 43">
                <a:extLst>
                  <a:ext uri="{FF2B5EF4-FFF2-40B4-BE49-F238E27FC236}">
                    <a16:creationId xmlns:a16="http://schemas.microsoft.com/office/drawing/2014/main" id="{0FD67AB9-234A-EB4C-B79F-37B5117E91CD}"/>
                  </a:ext>
                </a:extLst>
              </p:cNvPr>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grpSp>
        <p:grpSp>
          <p:nvGrpSpPr>
            <p:cNvPr id="74761" name="Group 44">
              <a:extLst>
                <a:ext uri="{FF2B5EF4-FFF2-40B4-BE49-F238E27FC236}">
                  <a16:creationId xmlns:a16="http://schemas.microsoft.com/office/drawing/2014/main" id="{B21A10D3-52EC-7A4F-922F-58FFE2AF783D}"/>
                </a:ext>
              </a:extLst>
            </p:cNvPr>
            <p:cNvGrpSpPr>
              <a:grpSpLocks/>
            </p:cNvGrpSpPr>
            <p:nvPr/>
          </p:nvGrpSpPr>
          <p:grpSpPr bwMode="auto">
            <a:xfrm>
              <a:off x="48" y="1536"/>
              <a:ext cx="2736" cy="96"/>
              <a:chOff x="48" y="1056"/>
              <a:chExt cx="2736" cy="96"/>
            </a:xfrm>
          </p:grpSpPr>
          <p:sp>
            <p:nvSpPr>
              <p:cNvPr id="74853" name="Oval 45">
                <a:extLst>
                  <a:ext uri="{FF2B5EF4-FFF2-40B4-BE49-F238E27FC236}">
                    <a16:creationId xmlns:a16="http://schemas.microsoft.com/office/drawing/2014/main" id="{AE07F9DC-93C9-8648-AA9C-90AEA96E20E8}"/>
                  </a:ext>
                </a:extLst>
              </p:cNvPr>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54" name="Oval 46">
                <a:extLst>
                  <a:ext uri="{FF2B5EF4-FFF2-40B4-BE49-F238E27FC236}">
                    <a16:creationId xmlns:a16="http://schemas.microsoft.com/office/drawing/2014/main" id="{59D8BCCB-1AF2-0A41-B348-663F87BBDCEF}"/>
                  </a:ext>
                </a:extLst>
              </p:cNvPr>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55" name="Oval 47">
                <a:extLst>
                  <a:ext uri="{FF2B5EF4-FFF2-40B4-BE49-F238E27FC236}">
                    <a16:creationId xmlns:a16="http://schemas.microsoft.com/office/drawing/2014/main" id="{297A52FE-99A3-4645-BACE-44767D8C47CB}"/>
                  </a:ext>
                </a:extLst>
              </p:cNvPr>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56" name="Oval 48">
                <a:extLst>
                  <a:ext uri="{FF2B5EF4-FFF2-40B4-BE49-F238E27FC236}">
                    <a16:creationId xmlns:a16="http://schemas.microsoft.com/office/drawing/2014/main" id="{1D26FD46-5D11-E04B-ABDB-BE07552539D0}"/>
                  </a:ext>
                </a:extLst>
              </p:cNvPr>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57" name="Oval 49">
                <a:extLst>
                  <a:ext uri="{FF2B5EF4-FFF2-40B4-BE49-F238E27FC236}">
                    <a16:creationId xmlns:a16="http://schemas.microsoft.com/office/drawing/2014/main" id="{8EB6E1B5-5758-5F48-A37C-07D6B00CC847}"/>
                  </a:ext>
                </a:extLst>
              </p:cNvPr>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58" name="Oval 50">
                <a:extLst>
                  <a:ext uri="{FF2B5EF4-FFF2-40B4-BE49-F238E27FC236}">
                    <a16:creationId xmlns:a16="http://schemas.microsoft.com/office/drawing/2014/main" id="{F578BB5F-9455-764B-B230-1E34BFF590C0}"/>
                  </a:ext>
                </a:extLst>
              </p:cNvPr>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59" name="Oval 51">
                <a:extLst>
                  <a:ext uri="{FF2B5EF4-FFF2-40B4-BE49-F238E27FC236}">
                    <a16:creationId xmlns:a16="http://schemas.microsoft.com/office/drawing/2014/main" id="{B34EB1B3-C256-1044-8903-E70A2E49194A}"/>
                  </a:ext>
                </a:extLst>
              </p:cNvPr>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60" name="Oval 52">
                <a:extLst>
                  <a:ext uri="{FF2B5EF4-FFF2-40B4-BE49-F238E27FC236}">
                    <a16:creationId xmlns:a16="http://schemas.microsoft.com/office/drawing/2014/main" id="{5B41A400-7548-1648-8039-44E75EE6B349}"/>
                  </a:ext>
                </a:extLst>
              </p:cNvPr>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61" name="Oval 53">
                <a:extLst>
                  <a:ext uri="{FF2B5EF4-FFF2-40B4-BE49-F238E27FC236}">
                    <a16:creationId xmlns:a16="http://schemas.microsoft.com/office/drawing/2014/main" id="{731194F0-9DF6-5E4A-80E7-CEC374BD4D48}"/>
                  </a:ext>
                </a:extLst>
              </p:cNvPr>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62" name="Oval 54">
                <a:extLst>
                  <a:ext uri="{FF2B5EF4-FFF2-40B4-BE49-F238E27FC236}">
                    <a16:creationId xmlns:a16="http://schemas.microsoft.com/office/drawing/2014/main" id="{4B5C9B78-26FB-1448-A91B-0C6F5805A50D}"/>
                  </a:ext>
                </a:extLst>
              </p:cNvPr>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63" name="Oval 55">
                <a:extLst>
                  <a:ext uri="{FF2B5EF4-FFF2-40B4-BE49-F238E27FC236}">
                    <a16:creationId xmlns:a16="http://schemas.microsoft.com/office/drawing/2014/main" id="{B4F290D6-18A5-354D-B216-5FA1B5CD6F75}"/>
                  </a:ext>
                </a:extLst>
              </p:cNvPr>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64" name="Oval 56">
                <a:extLst>
                  <a:ext uri="{FF2B5EF4-FFF2-40B4-BE49-F238E27FC236}">
                    <a16:creationId xmlns:a16="http://schemas.microsoft.com/office/drawing/2014/main" id="{4E3675D9-1E3E-7044-8735-FADB10A616CF}"/>
                  </a:ext>
                </a:extLst>
              </p:cNvPr>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grpSp>
        <p:grpSp>
          <p:nvGrpSpPr>
            <p:cNvPr id="74762" name="Group 57">
              <a:extLst>
                <a:ext uri="{FF2B5EF4-FFF2-40B4-BE49-F238E27FC236}">
                  <a16:creationId xmlns:a16="http://schemas.microsoft.com/office/drawing/2014/main" id="{60509364-6687-5249-88E8-530DB2BC0F7B}"/>
                </a:ext>
              </a:extLst>
            </p:cNvPr>
            <p:cNvGrpSpPr>
              <a:grpSpLocks/>
            </p:cNvGrpSpPr>
            <p:nvPr/>
          </p:nvGrpSpPr>
          <p:grpSpPr bwMode="auto">
            <a:xfrm>
              <a:off x="48" y="1776"/>
              <a:ext cx="2736" cy="96"/>
              <a:chOff x="48" y="1056"/>
              <a:chExt cx="2736" cy="96"/>
            </a:xfrm>
          </p:grpSpPr>
          <p:sp>
            <p:nvSpPr>
              <p:cNvPr id="74841" name="Oval 58">
                <a:extLst>
                  <a:ext uri="{FF2B5EF4-FFF2-40B4-BE49-F238E27FC236}">
                    <a16:creationId xmlns:a16="http://schemas.microsoft.com/office/drawing/2014/main" id="{765799F1-3B64-9948-B471-E124CF4E8924}"/>
                  </a:ext>
                </a:extLst>
              </p:cNvPr>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42" name="Oval 59">
                <a:extLst>
                  <a:ext uri="{FF2B5EF4-FFF2-40B4-BE49-F238E27FC236}">
                    <a16:creationId xmlns:a16="http://schemas.microsoft.com/office/drawing/2014/main" id="{8194A9FB-F116-9748-BD19-B8873F825253}"/>
                  </a:ext>
                </a:extLst>
              </p:cNvPr>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43" name="Oval 60">
                <a:extLst>
                  <a:ext uri="{FF2B5EF4-FFF2-40B4-BE49-F238E27FC236}">
                    <a16:creationId xmlns:a16="http://schemas.microsoft.com/office/drawing/2014/main" id="{BEB0601A-8619-5144-A514-AE816C838A89}"/>
                  </a:ext>
                </a:extLst>
              </p:cNvPr>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44" name="Oval 61">
                <a:extLst>
                  <a:ext uri="{FF2B5EF4-FFF2-40B4-BE49-F238E27FC236}">
                    <a16:creationId xmlns:a16="http://schemas.microsoft.com/office/drawing/2014/main" id="{930FA3C8-C1CB-AC48-92AA-9EFBF01A5C61}"/>
                  </a:ext>
                </a:extLst>
              </p:cNvPr>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45" name="Oval 62">
                <a:extLst>
                  <a:ext uri="{FF2B5EF4-FFF2-40B4-BE49-F238E27FC236}">
                    <a16:creationId xmlns:a16="http://schemas.microsoft.com/office/drawing/2014/main" id="{2233E9A4-E1D8-1644-8C28-201413BD08BE}"/>
                  </a:ext>
                </a:extLst>
              </p:cNvPr>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46" name="Oval 63">
                <a:extLst>
                  <a:ext uri="{FF2B5EF4-FFF2-40B4-BE49-F238E27FC236}">
                    <a16:creationId xmlns:a16="http://schemas.microsoft.com/office/drawing/2014/main" id="{D9A447B7-BC1F-C84F-91F9-9DA3AA5C27E9}"/>
                  </a:ext>
                </a:extLst>
              </p:cNvPr>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47" name="Oval 64">
                <a:extLst>
                  <a:ext uri="{FF2B5EF4-FFF2-40B4-BE49-F238E27FC236}">
                    <a16:creationId xmlns:a16="http://schemas.microsoft.com/office/drawing/2014/main" id="{E3067413-1F36-4C47-91A9-7054DE7D5C45}"/>
                  </a:ext>
                </a:extLst>
              </p:cNvPr>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48" name="Oval 65">
                <a:extLst>
                  <a:ext uri="{FF2B5EF4-FFF2-40B4-BE49-F238E27FC236}">
                    <a16:creationId xmlns:a16="http://schemas.microsoft.com/office/drawing/2014/main" id="{7415DC61-BAF5-8544-9C43-486E359A2135}"/>
                  </a:ext>
                </a:extLst>
              </p:cNvPr>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49" name="Oval 66">
                <a:extLst>
                  <a:ext uri="{FF2B5EF4-FFF2-40B4-BE49-F238E27FC236}">
                    <a16:creationId xmlns:a16="http://schemas.microsoft.com/office/drawing/2014/main" id="{C355234D-50B0-074B-A4B6-41085E87D40F}"/>
                  </a:ext>
                </a:extLst>
              </p:cNvPr>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50" name="Oval 67">
                <a:extLst>
                  <a:ext uri="{FF2B5EF4-FFF2-40B4-BE49-F238E27FC236}">
                    <a16:creationId xmlns:a16="http://schemas.microsoft.com/office/drawing/2014/main" id="{5455C551-6F5F-4845-A8A9-342B3A15F1DF}"/>
                  </a:ext>
                </a:extLst>
              </p:cNvPr>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51" name="Oval 68">
                <a:extLst>
                  <a:ext uri="{FF2B5EF4-FFF2-40B4-BE49-F238E27FC236}">
                    <a16:creationId xmlns:a16="http://schemas.microsoft.com/office/drawing/2014/main" id="{8D338249-E482-2E45-8ED8-23956764407A}"/>
                  </a:ext>
                </a:extLst>
              </p:cNvPr>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52" name="Oval 69">
                <a:extLst>
                  <a:ext uri="{FF2B5EF4-FFF2-40B4-BE49-F238E27FC236}">
                    <a16:creationId xmlns:a16="http://schemas.microsoft.com/office/drawing/2014/main" id="{25B9142A-E784-DC49-8C85-BB3A19FDDA4A}"/>
                  </a:ext>
                </a:extLst>
              </p:cNvPr>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grpSp>
        <p:grpSp>
          <p:nvGrpSpPr>
            <p:cNvPr id="74763" name="Group 70">
              <a:extLst>
                <a:ext uri="{FF2B5EF4-FFF2-40B4-BE49-F238E27FC236}">
                  <a16:creationId xmlns:a16="http://schemas.microsoft.com/office/drawing/2014/main" id="{EFEE7263-03D0-E946-99BD-2F7F854FB98D}"/>
                </a:ext>
              </a:extLst>
            </p:cNvPr>
            <p:cNvGrpSpPr>
              <a:grpSpLocks/>
            </p:cNvGrpSpPr>
            <p:nvPr/>
          </p:nvGrpSpPr>
          <p:grpSpPr bwMode="auto">
            <a:xfrm>
              <a:off x="48" y="2016"/>
              <a:ext cx="2736" cy="96"/>
              <a:chOff x="48" y="1056"/>
              <a:chExt cx="2736" cy="96"/>
            </a:xfrm>
          </p:grpSpPr>
          <p:sp>
            <p:nvSpPr>
              <p:cNvPr id="74829" name="Oval 71">
                <a:extLst>
                  <a:ext uri="{FF2B5EF4-FFF2-40B4-BE49-F238E27FC236}">
                    <a16:creationId xmlns:a16="http://schemas.microsoft.com/office/drawing/2014/main" id="{AF7B6698-3954-634C-A912-515F3A843245}"/>
                  </a:ext>
                </a:extLst>
              </p:cNvPr>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30" name="Oval 72">
                <a:extLst>
                  <a:ext uri="{FF2B5EF4-FFF2-40B4-BE49-F238E27FC236}">
                    <a16:creationId xmlns:a16="http://schemas.microsoft.com/office/drawing/2014/main" id="{55A67941-830E-7443-8592-17F2565B9AC4}"/>
                  </a:ext>
                </a:extLst>
              </p:cNvPr>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31" name="Oval 73">
                <a:extLst>
                  <a:ext uri="{FF2B5EF4-FFF2-40B4-BE49-F238E27FC236}">
                    <a16:creationId xmlns:a16="http://schemas.microsoft.com/office/drawing/2014/main" id="{368EBCBF-A079-F541-8609-EE8E397ECC4A}"/>
                  </a:ext>
                </a:extLst>
              </p:cNvPr>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32" name="Oval 74">
                <a:extLst>
                  <a:ext uri="{FF2B5EF4-FFF2-40B4-BE49-F238E27FC236}">
                    <a16:creationId xmlns:a16="http://schemas.microsoft.com/office/drawing/2014/main" id="{E89CB47B-4D6D-7E4D-92FC-BB482EEB5BE0}"/>
                  </a:ext>
                </a:extLst>
              </p:cNvPr>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33" name="Oval 75">
                <a:extLst>
                  <a:ext uri="{FF2B5EF4-FFF2-40B4-BE49-F238E27FC236}">
                    <a16:creationId xmlns:a16="http://schemas.microsoft.com/office/drawing/2014/main" id="{7FC61BF1-C6BC-4A47-B789-56932838A287}"/>
                  </a:ext>
                </a:extLst>
              </p:cNvPr>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34" name="Oval 76">
                <a:extLst>
                  <a:ext uri="{FF2B5EF4-FFF2-40B4-BE49-F238E27FC236}">
                    <a16:creationId xmlns:a16="http://schemas.microsoft.com/office/drawing/2014/main" id="{49684232-B8D0-DA4A-AB88-F19AAD4347CE}"/>
                  </a:ext>
                </a:extLst>
              </p:cNvPr>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35" name="Oval 77">
                <a:extLst>
                  <a:ext uri="{FF2B5EF4-FFF2-40B4-BE49-F238E27FC236}">
                    <a16:creationId xmlns:a16="http://schemas.microsoft.com/office/drawing/2014/main" id="{1D1256EC-E11D-1B4D-9406-851D479EF47F}"/>
                  </a:ext>
                </a:extLst>
              </p:cNvPr>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36" name="Oval 78">
                <a:extLst>
                  <a:ext uri="{FF2B5EF4-FFF2-40B4-BE49-F238E27FC236}">
                    <a16:creationId xmlns:a16="http://schemas.microsoft.com/office/drawing/2014/main" id="{CE50BFFA-1857-5142-BD68-021764CF5732}"/>
                  </a:ext>
                </a:extLst>
              </p:cNvPr>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37" name="Oval 79">
                <a:extLst>
                  <a:ext uri="{FF2B5EF4-FFF2-40B4-BE49-F238E27FC236}">
                    <a16:creationId xmlns:a16="http://schemas.microsoft.com/office/drawing/2014/main" id="{79FB8CDC-AD76-AD47-AC66-A6B6B2A05396}"/>
                  </a:ext>
                </a:extLst>
              </p:cNvPr>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38" name="Oval 80">
                <a:extLst>
                  <a:ext uri="{FF2B5EF4-FFF2-40B4-BE49-F238E27FC236}">
                    <a16:creationId xmlns:a16="http://schemas.microsoft.com/office/drawing/2014/main" id="{163F8198-ABBE-2B41-BA19-B07F435B58BF}"/>
                  </a:ext>
                </a:extLst>
              </p:cNvPr>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39" name="Oval 81">
                <a:extLst>
                  <a:ext uri="{FF2B5EF4-FFF2-40B4-BE49-F238E27FC236}">
                    <a16:creationId xmlns:a16="http://schemas.microsoft.com/office/drawing/2014/main" id="{9695EED4-7377-E44A-8A1A-95364C3BA400}"/>
                  </a:ext>
                </a:extLst>
              </p:cNvPr>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40" name="Oval 82">
                <a:extLst>
                  <a:ext uri="{FF2B5EF4-FFF2-40B4-BE49-F238E27FC236}">
                    <a16:creationId xmlns:a16="http://schemas.microsoft.com/office/drawing/2014/main" id="{2B8FEC8A-C69E-E24F-BA75-25651B047EB6}"/>
                  </a:ext>
                </a:extLst>
              </p:cNvPr>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grpSp>
        <p:grpSp>
          <p:nvGrpSpPr>
            <p:cNvPr id="74764" name="Group 83">
              <a:extLst>
                <a:ext uri="{FF2B5EF4-FFF2-40B4-BE49-F238E27FC236}">
                  <a16:creationId xmlns:a16="http://schemas.microsoft.com/office/drawing/2014/main" id="{D3FC3C42-B0AC-F34D-8267-51515CD02E02}"/>
                </a:ext>
              </a:extLst>
            </p:cNvPr>
            <p:cNvGrpSpPr>
              <a:grpSpLocks/>
            </p:cNvGrpSpPr>
            <p:nvPr/>
          </p:nvGrpSpPr>
          <p:grpSpPr bwMode="auto">
            <a:xfrm>
              <a:off x="48" y="2256"/>
              <a:ext cx="2736" cy="96"/>
              <a:chOff x="48" y="1056"/>
              <a:chExt cx="2736" cy="96"/>
            </a:xfrm>
          </p:grpSpPr>
          <p:sp>
            <p:nvSpPr>
              <p:cNvPr id="74817" name="Oval 84">
                <a:extLst>
                  <a:ext uri="{FF2B5EF4-FFF2-40B4-BE49-F238E27FC236}">
                    <a16:creationId xmlns:a16="http://schemas.microsoft.com/office/drawing/2014/main" id="{8C74B121-DDB9-7C48-B604-6EB20CB546B4}"/>
                  </a:ext>
                </a:extLst>
              </p:cNvPr>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18" name="Oval 85">
                <a:extLst>
                  <a:ext uri="{FF2B5EF4-FFF2-40B4-BE49-F238E27FC236}">
                    <a16:creationId xmlns:a16="http://schemas.microsoft.com/office/drawing/2014/main" id="{BC3BAF94-E3C5-2A40-A9B8-69BB26EC4DFA}"/>
                  </a:ext>
                </a:extLst>
              </p:cNvPr>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19" name="Oval 86">
                <a:extLst>
                  <a:ext uri="{FF2B5EF4-FFF2-40B4-BE49-F238E27FC236}">
                    <a16:creationId xmlns:a16="http://schemas.microsoft.com/office/drawing/2014/main" id="{EFA0F525-A09A-7247-A983-5C046E8B5B70}"/>
                  </a:ext>
                </a:extLst>
              </p:cNvPr>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20" name="Oval 87">
                <a:extLst>
                  <a:ext uri="{FF2B5EF4-FFF2-40B4-BE49-F238E27FC236}">
                    <a16:creationId xmlns:a16="http://schemas.microsoft.com/office/drawing/2014/main" id="{032F8ECC-0362-834B-A614-4D0AC94A0E23}"/>
                  </a:ext>
                </a:extLst>
              </p:cNvPr>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21" name="Oval 88">
                <a:extLst>
                  <a:ext uri="{FF2B5EF4-FFF2-40B4-BE49-F238E27FC236}">
                    <a16:creationId xmlns:a16="http://schemas.microsoft.com/office/drawing/2014/main" id="{22B9546C-0CD3-AD47-B230-2257C04A27A9}"/>
                  </a:ext>
                </a:extLst>
              </p:cNvPr>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22" name="Oval 89">
                <a:extLst>
                  <a:ext uri="{FF2B5EF4-FFF2-40B4-BE49-F238E27FC236}">
                    <a16:creationId xmlns:a16="http://schemas.microsoft.com/office/drawing/2014/main" id="{8B4B1A6E-E1F1-FB4D-9053-8003936D6A9A}"/>
                  </a:ext>
                </a:extLst>
              </p:cNvPr>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23" name="Oval 90">
                <a:extLst>
                  <a:ext uri="{FF2B5EF4-FFF2-40B4-BE49-F238E27FC236}">
                    <a16:creationId xmlns:a16="http://schemas.microsoft.com/office/drawing/2014/main" id="{1B9C128E-F0C2-2D45-9DF1-2C9E162A759A}"/>
                  </a:ext>
                </a:extLst>
              </p:cNvPr>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24" name="Oval 91">
                <a:extLst>
                  <a:ext uri="{FF2B5EF4-FFF2-40B4-BE49-F238E27FC236}">
                    <a16:creationId xmlns:a16="http://schemas.microsoft.com/office/drawing/2014/main" id="{FAA82AD1-0CDD-3D4E-A734-01E2B48413B6}"/>
                  </a:ext>
                </a:extLst>
              </p:cNvPr>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25" name="Oval 92">
                <a:extLst>
                  <a:ext uri="{FF2B5EF4-FFF2-40B4-BE49-F238E27FC236}">
                    <a16:creationId xmlns:a16="http://schemas.microsoft.com/office/drawing/2014/main" id="{3843515A-83BF-384F-BCA0-A7ABD40D0405}"/>
                  </a:ext>
                </a:extLst>
              </p:cNvPr>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26" name="Oval 93">
                <a:extLst>
                  <a:ext uri="{FF2B5EF4-FFF2-40B4-BE49-F238E27FC236}">
                    <a16:creationId xmlns:a16="http://schemas.microsoft.com/office/drawing/2014/main" id="{18C5F981-75AE-B842-BEDA-499C0C6FFAFD}"/>
                  </a:ext>
                </a:extLst>
              </p:cNvPr>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27" name="Oval 94">
                <a:extLst>
                  <a:ext uri="{FF2B5EF4-FFF2-40B4-BE49-F238E27FC236}">
                    <a16:creationId xmlns:a16="http://schemas.microsoft.com/office/drawing/2014/main" id="{8E374B98-C5B6-2B46-A4EF-0E0154DE195B}"/>
                  </a:ext>
                </a:extLst>
              </p:cNvPr>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28" name="Oval 95">
                <a:extLst>
                  <a:ext uri="{FF2B5EF4-FFF2-40B4-BE49-F238E27FC236}">
                    <a16:creationId xmlns:a16="http://schemas.microsoft.com/office/drawing/2014/main" id="{1BE48972-8CF6-BF4A-A5F5-2C87368A81F8}"/>
                  </a:ext>
                </a:extLst>
              </p:cNvPr>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grpSp>
        <p:grpSp>
          <p:nvGrpSpPr>
            <p:cNvPr id="74765" name="Group 96">
              <a:extLst>
                <a:ext uri="{FF2B5EF4-FFF2-40B4-BE49-F238E27FC236}">
                  <a16:creationId xmlns:a16="http://schemas.microsoft.com/office/drawing/2014/main" id="{3DA46376-F92A-C045-A10E-76ADCA702973}"/>
                </a:ext>
              </a:extLst>
            </p:cNvPr>
            <p:cNvGrpSpPr>
              <a:grpSpLocks/>
            </p:cNvGrpSpPr>
            <p:nvPr/>
          </p:nvGrpSpPr>
          <p:grpSpPr bwMode="auto">
            <a:xfrm>
              <a:off x="48" y="2496"/>
              <a:ext cx="2736" cy="96"/>
              <a:chOff x="48" y="1056"/>
              <a:chExt cx="2736" cy="96"/>
            </a:xfrm>
          </p:grpSpPr>
          <p:sp>
            <p:nvSpPr>
              <p:cNvPr id="74805" name="Oval 97">
                <a:extLst>
                  <a:ext uri="{FF2B5EF4-FFF2-40B4-BE49-F238E27FC236}">
                    <a16:creationId xmlns:a16="http://schemas.microsoft.com/office/drawing/2014/main" id="{966D1713-D065-F04E-9465-16A479C38400}"/>
                  </a:ext>
                </a:extLst>
              </p:cNvPr>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06" name="Oval 98">
                <a:extLst>
                  <a:ext uri="{FF2B5EF4-FFF2-40B4-BE49-F238E27FC236}">
                    <a16:creationId xmlns:a16="http://schemas.microsoft.com/office/drawing/2014/main" id="{2C647A1B-8666-C04B-850B-B1D3B06650D4}"/>
                  </a:ext>
                </a:extLst>
              </p:cNvPr>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07" name="Oval 99">
                <a:extLst>
                  <a:ext uri="{FF2B5EF4-FFF2-40B4-BE49-F238E27FC236}">
                    <a16:creationId xmlns:a16="http://schemas.microsoft.com/office/drawing/2014/main" id="{D2293C88-02F2-0B4C-8394-3DE418EDE4CD}"/>
                  </a:ext>
                </a:extLst>
              </p:cNvPr>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08" name="Oval 100">
                <a:extLst>
                  <a:ext uri="{FF2B5EF4-FFF2-40B4-BE49-F238E27FC236}">
                    <a16:creationId xmlns:a16="http://schemas.microsoft.com/office/drawing/2014/main" id="{4922DD20-5341-124C-8C16-676D4AC79F23}"/>
                  </a:ext>
                </a:extLst>
              </p:cNvPr>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09" name="Oval 101">
                <a:extLst>
                  <a:ext uri="{FF2B5EF4-FFF2-40B4-BE49-F238E27FC236}">
                    <a16:creationId xmlns:a16="http://schemas.microsoft.com/office/drawing/2014/main" id="{6762837C-7A88-604D-8562-2B4C0FCB85D6}"/>
                  </a:ext>
                </a:extLst>
              </p:cNvPr>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10" name="Oval 102">
                <a:extLst>
                  <a:ext uri="{FF2B5EF4-FFF2-40B4-BE49-F238E27FC236}">
                    <a16:creationId xmlns:a16="http://schemas.microsoft.com/office/drawing/2014/main" id="{8D2287DE-A54C-0046-9FC6-A7E69ADD40A2}"/>
                  </a:ext>
                </a:extLst>
              </p:cNvPr>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11" name="Oval 103">
                <a:extLst>
                  <a:ext uri="{FF2B5EF4-FFF2-40B4-BE49-F238E27FC236}">
                    <a16:creationId xmlns:a16="http://schemas.microsoft.com/office/drawing/2014/main" id="{4E279CF5-004B-0340-BF6C-B77669314DE2}"/>
                  </a:ext>
                </a:extLst>
              </p:cNvPr>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12" name="Oval 104">
                <a:extLst>
                  <a:ext uri="{FF2B5EF4-FFF2-40B4-BE49-F238E27FC236}">
                    <a16:creationId xmlns:a16="http://schemas.microsoft.com/office/drawing/2014/main" id="{DF765852-6294-C642-A28B-D38DBA192E89}"/>
                  </a:ext>
                </a:extLst>
              </p:cNvPr>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13" name="Oval 105">
                <a:extLst>
                  <a:ext uri="{FF2B5EF4-FFF2-40B4-BE49-F238E27FC236}">
                    <a16:creationId xmlns:a16="http://schemas.microsoft.com/office/drawing/2014/main" id="{2A9B4701-2EE4-4344-A705-DC6D6EC1FE5E}"/>
                  </a:ext>
                </a:extLst>
              </p:cNvPr>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14" name="Oval 106">
                <a:extLst>
                  <a:ext uri="{FF2B5EF4-FFF2-40B4-BE49-F238E27FC236}">
                    <a16:creationId xmlns:a16="http://schemas.microsoft.com/office/drawing/2014/main" id="{EF7799F3-55DD-E142-8E8E-412E54E9B27C}"/>
                  </a:ext>
                </a:extLst>
              </p:cNvPr>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15" name="Oval 107">
                <a:extLst>
                  <a:ext uri="{FF2B5EF4-FFF2-40B4-BE49-F238E27FC236}">
                    <a16:creationId xmlns:a16="http://schemas.microsoft.com/office/drawing/2014/main" id="{37D900EF-414B-154F-933B-E32DC90CBF02}"/>
                  </a:ext>
                </a:extLst>
              </p:cNvPr>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16" name="Oval 108">
                <a:extLst>
                  <a:ext uri="{FF2B5EF4-FFF2-40B4-BE49-F238E27FC236}">
                    <a16:creationId xmlns:a16="http://schemas.microsoft.com/office/drawing/2014/main" id="{0205922B-B279-374D-9B1F-DF89E6B4366F}"/>
                  </a:ext>
                </a:extLst>
              </p:cNvPr>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grpSp>
        <p:grpSp>
          <p:nvGrpSpPr>
            <p:cNvPr id="74766" name="Group 109">
              <a:extLst>
                <a:ext uri="{FF2B5EF4-FFF2-40B4-BE49-F238E27FC236}">
                  <a16:creationId xmlns:a16="http://schemas.microsoft.com/office/drawing/2014/main" id="{810DAB94-F826-024B-96D5-9D86FD671BB6}"/>
                </a:ext>
              </a:extLst>
            </p:cNvPr>
            <p:cNvGrpSpPr>
              <a:grpSpLocks/>
            </p:cNvGrpSpPr>
            <p:nvPr/>
          </p:nvGrpSpPr>
          <p:grpSpPr bwMode="auto">
            <a:xfrm>
              <a:off x="48" y="2736"/>
              <a:ext cx="2736" cy="96"/>
              <a:chOff x="48" y="1056"/>
              <a:chExt cx="2736" cy="96"/>
            </a:xfrm>
          </p:grpSpPr>
          <p:sp>
            <p:nvSpPr>
              <p:cNvPr id="74793" name="Oval 110">
                <a:extLst>
                  <a:ext uri="{FF2B5EF4-FFF2-40B4-BE49-F238E27FC236}">
                    <a16:creationId xmlns:a16="http://schemas.microsoft.com/office/drawing/2014/main" id="{BC0D2BFB-3200-0E46-A10B-E6A15FBA8949}"/>
                  </a:ext>
                </a:extLst>
              </p:cNvPr>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94" name="Oval 111">
                <a:extLst>
                  <a:ext uri="{FF2B5EF4-FFF2-40B4-BE49-F238E27FC236}">
                    <a16:creationId xmlns:a16="http://schemas.microsoft.com/office/drawing/2014/main" id="{A798813B-8B2B-6349-9217-666A611B1AC2}"/>
                  </a:ext>
                </a:extLst>
              </p:cNvPr>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95" name="Oval 112">
                <a:extLst>
                  <a:ext uri="{FF2B5EF4-FFF2-40B4-BE49-F238E27FC236}">
                    <a16:creationId xmlns:a16="http://schemas.microsoft.com/office/drawing/2014/main" id="{746BE355-8B64-2849-8DD6-B1D6872A1B44}"/>
                  </a:ext>
                </a:extLst>
              </p:cNvPr>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96" name="Oval 113">
                <a:extLst>
                  <a:ext uri="{FF2B5EF4-FFF2-40B4-BE49-F238E27FC236}">
                    <a16:creationId xmlns:a16="http://schemas.microsoft.com/office/drawing/2014/main" id="{DD4A1CE3-B590-754E-8F05-3A76FC3456F5}"/>
                  </a:ext>
                </a:extLst>
              </p:cNvPr>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97" name="Oval 114">
                <a:extLst>
                  <a:ext uri="{FF2B5EF4-FFF2-40B4-BE49-F238E27FC236}">
                    <a16:creationId xmlns:a16="http://schemas.microsoft.com/office/drawing/2014/main" id="{974E76EB-5C90-F549-AAF2-0E5046AD5901}"/>
                  </a:ext>
                </a:extLst>
              </p:cNvPr>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98" name="Oval 115">
                <a:extLst>
                  <a:ext uri="{FF2B5EF4-FFF2-40B4-BE49-F238E27FC236}">
                    <a16:creationId xmlns:a16="http://schemas.microsoft.com/office/drawing/2014/main" id="{D88BF679-49DE-894D-8D78-A9F6788C77E1}"/>
                  </a:ext>
                </a:extLst>
              </p:cNvPr>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99" name="Oval 116">
                <a:extLst>
                  <a:ext uri="{FF2B5EF4-FFF2-40B4-BE49-F238E27FC236}">
                    <a16:creationId xmlns:a16="http://schemas.microsoft.com/office/drawing/2014/main" id="{80E81B1D-FEE9-E34E-833C-57F8E7074131}"/>
                  </a:ext>
                </a:extLst>
              </p:cNvPr>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00" name="Oval 117">
                <a:extLst>
                  <a:ext uri="{FF2B5EF4-FFF2-40B4-BE49-F238E27FC236}">
                    <a16:creationId xmlns:a16="http://schemas.microsoft.com/office/drawing/2014/main" id="{7633E722-DB24-5142-8C3A-915D356EE7D0}"/>
                  </a:ext>
                </a:extLst>
              </p:cNvPr>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01" name="Oval 118">
                <a:extLst>
                  <a:ext uri="{FF2B5EF4-FFF2-40B4-BE49-F238E27FC236}">
                    <a16:creationId xmlns:a16="http://schemas.microsoft.com/office/drawing/2014/main" id="{1D74DEF9-FD51-AA4D-B954-E38820A8129F}"/>
                  </a:ext>
                </a:extLst>
              </p:cNvPr>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02" name="Oval 119">
                <a:extLst>
                  <a:ext uri="{FF2B5EF4-FFF2-40B4-BE49-F238E27FC236}">
                    <a16:creationId xmlns:a16="http://schemas.microsoft.com/office/drawing/2014/main" id="{5FFAC3A4-7E6E-504C-BF51-B4CBF890AE93}"/>
                  </a:ext>
                </a:extLst>
              </p:cNvPr>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03" name="Oval 120">
                <a:extLst>
                  <a:ext uri="{FF2B5EF4-FFF2-40B4-BE49-F238E27FC236}">
                    <a16:creationId xmlns:a16="http://schemas.microsoft.com/office/drawing/2014/main" id="{25491DC5-CBC7-E140-954C-7D599B1C60A1}"/>
                  </a:ext>
                </a:extLst>
              </p:cNvPr>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804" name="Oval 121">
                <a:extLst>
                  <a:ext uri="{FF2B5EF4-FFF2-40B4-BE49-F238E27FC236}">
                    <a16:creationId xmlns:a16="http://schemas.microsoft.com/office/drawing/2014/main" id="{A05635AD-79A6-CE48-85B0-9B6138F67709}"/>
                  </a:ext>
                </a:extLst>
              </p:cNvPr>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grpSp>
        <p:grpSp>
          <p:nvGrpSpPr>
            <p:cNvPr id="74767" name="Group 122">
              <a:extLst>
                <a:ext uri="{FF2B5EF4-FFF2-40B4-BE49-F238E27FC236}">
                  <a16:creationId xmlns:a16="http://schemas.microsoft.com/office/drawing/2014/main" id="{B4033548-3CBE-A548-AFA0-3CC159AF9867}"/>
                </a:ext>
              </a:extLst>
            </p:cNvPr>
            <p:cNvGrpSpPr>
              <a:grpSpLocks/>
            </p:cNvGrpSpPr>
            <p:nvPr/>
          </p:nvGrpSpPr>
          <p:grpSpPr bwMode="auto">
            <a:xfrm>
              <a:off x="48" y="2976"/>
              <a:ext cx="2736" cy="96"/>
              <a:chOff x="48" y="1056"/>
              <a:chExt cx="2736" cy="96"/>
            </a:xfrm>
          </p:grpSpPr>
          <p:sp>
            <p:nvSpPr>
              <p:cNvPr id="74781" name="Oval 123">
                <a:extLst>
                  <a:ext uri="{FF2B5EF4-FFF2-40B4-BE49-F238E27FC236}">
                    <a16:creationId xmlns:a16="http://schemas.microsoft.com/office/drawing/2014/main" id="{5207CC3B-ACF2-4B43-9CE5-4EF2CC7AE2DA}"/>
                  </a:ext>
                </a:extLst>
              </p:cNvPr>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82" name="Oval 124">
                <a:extLst>
                  <a:ext uri="{FF2B5EF4-FFF2-40B4-BE49-F238E27FC236}">
                    <a16:creationId xmlns:a16="http://schemas.microsoft.com/office/drawing/2014/main" id="{172CEA71-753C-0A45-A2C7-3A1121177535}"/>
                  </a:ext>
                </a:extLst>
              </p:cNvPr>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83" name="Oval 125">
                <a:extLst>
                  <a:ext uri="{FF2B5EF4-FFF2-40B4-BE49-F238E27FC236}">
                    <a16:creationId xmlns:a16="http://schemas.microsoft.com/office/drawing/2014/main" id="{FC4FF01F-E472-1B4D-B84F-B7C7BF13E35E}"/>
                  </a:ext>
                </a:extLst>
              </p:cNvPr>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84" name="Oval 126">
                <a:extLst>
                  <a:ext uri="{FF2B5EF4-FFF2-40B4-BE49-F238E27FC236}">
                    <a16:creationId xmlns:a16="http://schemas.microsoft.com/office/drawing/2014/main" id="{6A737E46-0581-AA4E-BA06-ABDAD0873926}"/>
                  </a:ext>
                </a:extLst>
              </p:cNvPr>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85" name="Oval 127">
                <a:extLst>
                  <a:ext uri="{FF2B5EF4-FFF2-40B4-BE49-F238E27FC236}">
                    <a16:creationId xmlns:a16="http://schemas.microsoft.com/office/drawing/2014/main" id="{A5C33DC1-4522-B64F-8820-58F119BAA39F}"/>
                  </a:ext>
                </a:extLst>
              </p:cNvPr>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86" name="Oval 128">
                <a:extLst>
                  <a:ext uri="{FF2B5EF4-FFF2-40B4-BE49-F238E27FC236}">
                    <a16:creationId xmlns:a16="http://schemas.microsoft.com/office/drawing/2014/main" id="{96D04405-5025-2C4E-8D88-F7BECF40300B}"/>
                  </a:ext>
                </a:extLst>
              </p:cNvPr>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87" name="Oval 129">
                <a:extLst>
                  <a:ext uri="{FF2B5EF4-FFF2-40B4-BE49-F238E27FC236}">
                    <a16:creationId xmlns:a16="http://schemas.microsoft.com/office/drawing/2014/main" id="{FBC4A89E-CB58-8645-AF6B-3D951665DD3F}"/>
                  </a:ext>
                </a:extLst>
              </p:cNvPr>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88" name="Oval 130">
                <a:extLst>
                  <a:ext uri="{FF2B5EF4-FFF2-40B4-BE49-F238E27FC236}">
                    <a16:creationId xmlns:a16="http://schemas.microsoft.com/office/drawing/2014/main" id="{DB6FD5F9-08C0-8A41-8CB2-846CC77D2260}"/>
                  </a:ext>
                </a:extLst>
              </p:cNvPr>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89" name="Oval 131">
                <a:extLst>
                  <a:ext uri="{FF2B5EF4-FFF2-40B4-BE49-F238E27FC236}">
                    <a16:creationId xmlns:a16="http://schemas.microsoft.com/office/drawing/2014/main" id="{C147A716-87FB-4046-8BB9-0A9883433268}"/>
                  </a:ext>
                </a:extLst>
              </p:cNvPr>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90" name="Oval 132">
                <a:extLst>
                  <a:ext uri="{FF2B5EF4-FFF2-40B4-BE49-F238E27FC236}">
                    <a16:creationId xmlns:a16="http://schemas.microsoft.com/office/drawing/2014/main" id="{14286B2D-D80E-904F-9278-DADE03B950D8}"/>
                  </a:ext>
                </a:extLst>
              </p:cNvPr>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91" name="Oval 133">
                <a:extLst>
                  <a:ext uri="{FF2B5EF4-FFF2-40B4-BE49-F238E27FC236}">
                    <a16:creationId xmlns:a16="http://schemas.microsoft.com/office/drawing/2014/main" id="{3A9B769A-2F31-F74E-A328-BEA71809EBDE}"/>
                  </a:ext>
                </a:extLst>
              </p:cNvPr>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92" name="Oval 134">
                <a:extLst>
                  <a:ext uri="{FF2B5EF4-FFF2-40B4-BE49-F238E27FC236}">
                    <a16:creationId xmlns:a16="http://schemas.microsoft.com/office/drawing/2014/main" id="{56227D7A-515E-024C-819E-570A6D969CDA}"/>
                  </a:ext>
                </a:extLst>
              </p:cNvPr>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grpSp>
        <p:grpSp>
          <p:nvGrpSpPr>
            <p:cNvPr id="74768" name="Group 135">
              <a:extLst>
                <a:ext uri="{FF2B5EF4-FFF2-40B4-BE49-F238E27FC236}">
                  <a16:creationId xmlns:a16="http://schemas.microsoft.com/office/drawing/2014/main" id="{C0A64E13-910D-B34D-B071-03ED8EA1F628}"/>
                </a:ext>
              </a:extLst>
            </p:cNvPr>
            <p:cNvGrpSpPr>
              <a:grpSpLocks/>
            </p:cNvGrpSpPr>
            <p:nvPr/>
          </p:nvGrpSpPr>
          <p:grpSpPr bwMode="auto">
            <a:xfrm>
              <a:off x="48" y="3216"/>
              <a:ext cx="2736" cy="96"/>
              <a:chOff x="48" y="1056"/>
              <a:chExt cx="2736" cy="96"/>
            </a:xfrm>
          </p:grpSpPr>
          <p:sp>
            <p:nvSpPr>
              <p:cNvPr id="74769" name="Oval 136">
                <a:extLst>
                  <a:ext uri="{FF2B5EF4-FFF2-40B4-BE49-F238E27FC236}">
                    <a16:creationId xmlns:a16="http://schemas.microsoft.com/office/drawing/2014/main" id="{161DBABF-652A-FE45-B118-F8891DB3DFBB}"/>
                  </a:ext>
                </a:extLst>
              </p:cNvPr>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70" name="Oval 137">
                <a:extLst>
                  <a:ext uri="{FF2B5EF4-FFF2-40B4-BE49-F238E27FC236}">
                    <a16:creationId xmlns:a16="http://schemas.microsoft.com/office/drawing/2014/main" id="{9621DFB5-AE35-8545-8FEA-2A7DBC5FEAD0}"/>
                  </a:ext>
                </a:extLst>
              </p:cNvPr>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71" name="Oval 138">
                <a:extLst>
                  <a:ext uri="{FF2B5EF4-FFF2-40B4-BE49-F238E27FC236}">
                    <a16:creationId xmlns:a16="http://schemas.microsoft.com/office/drawing/2014/main" id="{A5287A97-06B7-EE45-9F53-EF55E95D4A3D}"/>
                  </a:ext>
                </a:extLst>
              </p:cNvPr>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72" name="Oval 139">
                <a:extLst>
                  <a:ext uri="{FF2B5EF4-FFF2-40B4-BE49-F238E27FC236}">
                    <a16:creationId xmlns:a16="http://schemas.microsoft.com/office/drawing/2014/main" id="{8DB27FC4-B8EB-FE4A-A275-B79C8E7407AF}"/>
                  </a:ext>
                </a:extLst>
              </p:cNvPr>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73" name="Oval 140">
                <a:extLst>
                  <a:ext uri="{FF2B5EF4-FFF2-40B4-BE49-F238E27FC236}">
                    <a16:creationId xmlns:a16="http://schemas.microsoft.com/office/drawing/2014/main" id="{E33D1BD3-EDA3-2E4B-9E85-D2E7D09C9B42}"/>
                  </a:ext>
                </a:extLst>
              </p:cNvPr>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74" name="Oval 141">
                <a:extLst>
                  <a:ext uri="{FF2B5EF4-FFF2-40B4-BE49-F238E27FC236}">
                    <a16:creationId xmlns:a16="http://schemas.microsoft.com/office/drawing/2014/main" id="{0398221C-BD2F-FE45-B866-3E13D66079C0}"/>
                  </a:ext>
                </a:extLst>
              </p:cNvPr>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75" name="Oval 142">
                <a:extLst>
                  <a:ext uri="{FF2B5EF4-FFF2-40B4-BE49-F238E27FC236}">
                    <a16:creationId xmlns:a16="http://schemas.microsoft.com/office/drawing/2014/main" id="{6E5E33B7-9028-F941-BC9E-EAA42446BC78}"/>
                  </a:ext>
                </a:extLst>
              </p:cNvPr>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76" name="Oval 143">
                <a:extLst>
                  <a:ext uri="{FF2B5EF4-FFF2-40B4-BE49-F238E27FC236}">
                    <a16:creationId xmlns:a16="http://schemas.microsoft.com/office/drawing/2014/main" id="{E48B4595-FE07-BA4E-876A-FF718248C108}"/>
                  </a:ext>
                </a:extLst>
              </p:cNvPr>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77" name="Oval 144">
                <a:extLst>
                  <a:ext uri="{FF2B5EF4-FFF2-40B4-BE49-F238E27FC236}">
                    <a16:creationId xmlns:a16="http://schemas.microsoft.com/office/drawing/2014/main" id="{35324F60-980E-2640-A35C-4B93BC41DCED}"/>
                  </a:ext>
                </a:extLst>
              </p:cNvPr>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78" name="Oval 145">
                <a:extLst>
                  <a:ext uri="{FF2B5EF4-FFF2-40B4-BE49-F238E27FC236}">
                    <a16:creationId xmlns:a16="http://schemas.microsoft.com/office/drawing/2014/main" id="{CF55422D-5E40-F14C-8E49-206323B4CA42}"/>
                  </a:ext>
                </a:extLst>
              </p:cNvPr>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79" name="Oval 146">
                <a:extLst>
                  <a:ext uri="{FF2B5EF4-FFF2-40B4-BE49-F238E27FC236}">
                    <a16:creationId xmlns:a16="http://schemas.microsoft.com/office/drawing/2014/main" id="{023511AD-F299-B146-A07D-47E408140CB5}"/>
                  </a:ext>
                </a:extLst>
              </p:cNvPr>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74780" name="Oval 147">
                <a:extLst>
                  <a:ext uri="{FF2B5EF4-FFF2-40B4-BE49-F238E27FC236}">
                    <a16:creationId xmlns:a16="http://schemas.microsoft.com/office/drawing/2014/main" id="{AD45CBEA-F6A7-6943-9C84-51665819F4FB}"/>
                  </a:ext>
                </a:extLst>
              </p:cNvPr>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grpSp>
      </p:grpSp>
      <p:sp>
        <p:nvSpPr>
          <p:cNvPr id="343215" name="Line 175">
            <a:extLst>
              <a:ext uri="{FF2B5EF4-FFF2-40B4-BE49-F238E27FC236}">
                <a16:creationId xmlns:a16="http://schemas.microsoft.com/office/drawing/2014/main" id="{7C458E51-367A-4545-ABE2-C4C6D0DD4368}"/>
              </a:ext>
            </a:extLst>
          </p:cNvPr>
          <p:cNvSpPr>
            <a:spLocks noChangeShapeType="1"/>
          </p:cNvSpPr>
          <p:nvPr/>
        </p:nvSpPr>
        <p:spPr bwMode="auto">
          <a:xfrm>
            <a:off x="5181600" y="3733800"/>
            <a:ext cx="533400" cy="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4758" name="Title 2">
            <a:extLst>
              <a:ext uri="{FF2B5EF4-FFF2-40B4-BE49-F238E27FC236}">
                <a16:creationId xmlns:a16="http://schemas.microsoft.com/office/drawing/2014/main" id="{ACE2C223-BE25-C641-853F-0EFBCE93CF1D}"/>
              </a:ext>
            </a:extLst>
          </p:cNvPr>
          <p:cNvSpPr>
            <a:spLocks noGrp="1" noChangeArrowheads="1"/>
          </p:cNvSpPr>
          <p:nvPr>
            <p:ph type="title"/>
          </p:nvPr>
        </p:nvSpPr>
        <p:spPr/>
        <p:txBody>
          <a:bodyPr/>
          <a:lstStyle/>
          <a:p>
            <a:r>
              <a:rPr lang="en-US" altLang="en-US">
                <a:ea typeface="ＭＳ Ｐゴシック" panose="020B0600070205080204" pitchFamily="34" charset="-128"/>
              </a:rPr>
              <a:t>Subsampling by a factor of 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3432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3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DA5E-66FE-6206-CB52-5374C1055DCC}"/>
              </a:ext>
            </a:extLst>
          </p:cNvPr>
          <p:cNvSpPr>
            <a:spLocks noGrp="1"/>
          </p:cNvSpPr>
          <p:nvPr>
            <p:ph type="title"/>
          </p:nvPr>
        </p:nvSpPr>
        <p:spPr/>
        <p:txBody>
          <a:bodyPr/>
          <a:lstStyle/>
          <a:p>
            <a:r>
              <a:rPr lang="en-US" dirty="0"/>
              <a:t>High/low frequency components</a:t>
            </a:r>
          </a:p>
        </p:txBody>
      </p:sp>
      <p:sp>
        <p:nvSpPr>
          <p:cNvPr id="3" name="Content Placeholder 2">
            <a:extLst>
              <a:ext uri="{FF2B5EF4-FFF2-40B4-BE49-F238E27FC236}">
                <a16:creationId xmlns:a16="http://schemas.microsoft.com/office/drawing/2014/main" id="{4F6BF59B-CFD4-026E-95DA-2F9BE63DC38B}"/>
              </a:ext>
            </a:extLst>
          </p:cNvPr>
          <p:cNvSpPr>
            <a:spLocks noGrp="1"/>
          </p:cNvSpPr>
          <p:nvPr>
            <p:ph idx="1"/>
          </p:nvPr>
        </p:nvSpPr>
        <p:spPr/>
        <p:txBody>
          <a:bodyPr/>
          <a:lstStyle/>
          <a:p>
            <a:r>
              <a:rPr lang="en-US" dirty="0"/>
              <a:t>What are stable components?</a:t>
            </a:r>
          </a:p>
          <a:p>
            <a:r>
              <a:rPr lang="en-US" dirty="0"/>
              <a:t>What describes image details?</a:t>
            </a:r>
          </a:p>
          <a:p>
            <a:r>
              <a:rPr lang="en-US" dirty="0"/>
              <a:t>Low-frequency components </a:t>
            </a:r>
          </a:p>
          <a:p>
            <a:pPr lvl="1"/>
            <a:r>
              <a:rPr lang="en-US" dirty="0"/>
              <a:t>Stable edges</a:t>
            </a:r>
          </a:p>
          <a:p>
            <a:r>
              <a:rPr lang="en-US" dirty="0"/>
              <a:t>High-frequency components</a:t>
            </a:r>
          </a:p>
          <a:p>
            <a:pPr lvl="1"/>
            <a:r>
              <a:rPr lang="en-US" dirty="0"/>
              <a:t>Texture details</a:t>
            </a:r>
          </a:p>
          <a:p>
            <a:r>
              <a:rPr lang="en-US" dirty="0"/>
              <a:t>Decompose image into high and low frequency components</a:t>
            </a:r>
          </a:p>
        </p:txBody>
      </p:sp>
    </p:spTree>
    <p:extLst>
      <p:ext uri="{BB962C8B-B14F-4D97-AF65-F5344CB8AC3E}">
        <p14:creationId xmlns:p14="http://schemas.microsoft.com/office/powerpoint/2010/main" val="920671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3">
            <a:extLst>
              <a:ext uri="{FF2B5EF4-FFF2-40B4-BE49-F238E27FC236}">
                <a16:creationId xmlns:a16="http://schemas.microsoft.com/office/drawing/2014/main" id="{B6881AB0-BAAF-E843-88D1-45C47614A3A8}"/>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1D example (sinewave):</a:t>
            </a:r>
          </a:p>
        </p:txBody>
      </p:sp>
      <p:pic>
        <p:nvPicPr>
          <p:cNvPr id="75778" name="Picture 4" descr="sine-sample-4">
            <a:extLst>
              <a:ext uri="{FF2B5EF4-FFF2-40B4-BE49-F238E27FC236}">
                <a16:creationId xmlns:a16="http://schemas.microsoft.com/office/drawing/2014/main" id="{F4136BE0-313C-D642-A453-8A0EE3494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743200"/>
            <a:ext cx="7199313"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itle 6">
            <a:extLst>
              <a:ext uri="{FF2B5EF4-FFF2-40B4-BE49-F238E27FC236}">
                <a16:creationId xmlns:a16="http://schemas.microsoft.com/office/drawing/2014/main" id="{9AD7D71F-73A8-B347-B33C-92C17A263DEB}"/>
              </a:ext>
            </a:extLst>
          </p:cNvPr>
          <p:cNvSpPr>
            <a:spLocks noGrp="1" noChangeArrowheads="1"/>
          </p:cNvSpPr>
          <p:nvPr>
            <p:ph type="title"/>
          </p:nvPr>
        </p:nvSpPr>
        <p:spPr/>
        <p:txBody>
          <a:bodyPr/>
          <a:lstStyle/>
          <a:p>
            <a:r>
              <a:rPr lang="en-US" altLang="en-US">
                <a:ea typeface="ＭＳ Ｐゴシック" panose="020B0600070205080204" pitchFamily="34" charset="-128"/>
              </a:rPr>
              <a:t>Aliasing problem</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5" descr="sine-sample-5">
            <a:extLst>
              <a:ext uri="{FF2B5EF4-FFF2-40B4-BE49-F238E27FC236}">
                <a16:creationId xmlns:a16="http://schemas.microsoft.com/office/drawing/2014/main" id="{FD86CDF1-5641-1441-851E-8A14672F1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199313"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Rectangle 10">
            <a:extLst>
              <a:ext uri="{FF2B5EF4-FFF2-40B4-BE49-F238E27FC236}">
                <a16:creationId xmlns:a16="http://schemas.microsoft.com/office/drawing/2014/main" id="{28D2ECFC-1D35-5D4B-9898-B81ADCF4E1C8}"/>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1D example (sinewave):</a:t>
            </a:r>
          </a:p>
        </p:txBody>
      </p:sp>
      <p:sp>
        <p:nvSpPr>
          <p:cNvPr id="77827" name="Title 6">
            <a:extLst>
              <a:ext uri="{FF2B5EF4-FFF2-40B4-BE49-F238E27FC236}">
                <a16:creationId xmlns:a16="http://schemas.microsoft.com/office/drawing/2014/main" id="{01207051-9ADB-674D-BE6B-E7C4A85CC65D}"/>
              </a:ext>
            </a:extLst>
          </p:cNvPr>
          <p:cNvSpPr>
            <a:spLocks noGrp="1" noChangeArrowheads="1"/>
          </p:cNvSpPr>
          <p:nvPr>
            <p:ph type="title"/>
          </p:nvPr>
        </p:nvSpPr>
        <p:spPr/>
        <p:txBody>
          <a:bodyPr/>
          <a:lstStyle/>
          <a:p>
            <a:r>
              <a:rPr lang="en-US" altLang="en-US">
                <a:ea typeface="ＭＳ Ｐゴシック" panose="020B0600070205080204" pitchFamily="34" charset="-128"/>
              </a:rPr>
              <a:t>Aliasing problem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3">
            <a:extLst>
              <a:ext uri="{FF2B5EF4-FFF2-40B4-BE49-F238E27FC236}">
                <a16:creationId xmlns:a16="http://schemas.microsoft.com/office/drawing/2014/main" id="{50E6C854-FE15-8949-B623-4A70AC3703ED}"/>
              </a:ext>
            </a:extLst>
          </p:cNvPr>
          <p:cNvSpPr>
            <a:spLocks noGrp="1" noChangeArrowheads="1"/>
          </p:cNvSpPr>
          <p:nvPr>
            <p:ph type="body" idx="1"/>
          </p:nvPr>
        </p:nvSpPr>
        <p:spPr>
          <a:xfrm>
            <a:off x="304800" y="1524000"/>
            <a:ext cx="7772400" cy="4114800"/>
          </a:xfrm>
        </p:spPr>
        <p:txBody>
          <a:bodyPr/>
          <a:lstStyle/>
          <a:p>
            <a:pPr eaLnBrk="1" hangingPunct="1"/>
            <a:r>
              <a:rPr lang="en-US" altLang="en-US">
                <a:ea typeface="ＭＳ Ｐゴシック" panose="020B0600070205080204" pitchFamily="34" charset="-128"/>
              </a:rPr>
              <a:t>Sub-sampling may be dangerous….</a:t>
            </a:r>
          </a:p>
          <a:p>
            <a:pPr eaLnBrk="1" hangingPunct="1"/>
            <a:r>
              <a:rPr lang="en-US" altLang="en-US">
                <a:ea typeface="ＭＳ Ｐゴシック" panose="020B0600070205080204" pitchFamily="34" charset="-128"/>
              </a:rPr>
              <a:t>Characteristic errors may appear: </a:t>
            </a:r>
          </a:p>
          <a:p>
            <a:pPr lvl="1" eaLnBrk="1" hangingPunct="1"/>
            <a:r>
              <a:rPr lang="en-US" altLang="en-US">
                <a:ea typeface="ＭＳ Ｐゴシック" panose="020B0600070205080204" pitchFamily="34" charset="-128"/>
              </a:rPr>
              <a:t>“Wagon wheels rolling the wrong way in movies”</a:t>
            </a:r>
          </a:p>
          <a:p>
            <a:pPr lvl="1" eaLnBrk="1" hangingPunct="1"/>
            <a:r>
              <a:rPr lang="en-US" altLang="en-US">
                <a:ea typeface="ＭＳ Ｐゴシック" panose="020B0600070205080204" pitchFamily="34" charset="-128"/>
              </a:rPr>
              <a:t>“Checkerboards disintegrate in ray tracing”</a:t>
            </a:r>
          </a:p>
          <a:p>
            <a:pPr lvl="1" eaLnBrk="1" hangingPunct="1"/>
            <a:r>
              <a:rPr lang="en-US" altLang="en-US">
                <a:ea typeface="ＭＳ Ｐゴシック" panose="020B0600070205080204" pitchFamily="34" charset="-128"/>
              </a:rPr>
              <a:t>“Striped shirts look funny on color television”</a:t>
            </a:r>
          </a:p>
          <a:p>
            <a:pPr lvl="1" eaLnBrk="1" hangingPunct="1"/>
            <a:endParaRPr lang="en-US" altLang="en-US">
              <a:ea typeface="ＭＳ Ｐゴシック" panose="020B0600070205080204" pitchFamily="34" charset="-128"/>
            </a:endParaRPr>
          </a:p>
        </p:txBody>
      </p:sp>
      <p:sp>
        <p:nvSpPr>
          <p:cNvPr id="79874" name="Title 6">
            <a:extLst>
              <a:ext uri="{FF2B5EF4-FFF2-40B4-BE49-F238E27FC236}">
                <a16:creationId xmlns:a16="http://schemas.microsoft.com/office/drawing/2014/main" id="{2AC9CA45-3A14-3C4C-A048-6EA269922054}"/>
              </a:ext>
            </a:extLst>
          </p:cNvPr>
          <p:cNvSpPr>
            <a:spLocks noGrp="1" noChangeArrowheads="1"/>
          </p:cNvSpPr>
          <p:nvPr>
            <p:ph type="title"/>
          </p:nvPr>
        </p:nvSpPr>
        <p:spPr/>
        <p:txBody>
          <a:bodyPr/>
          <a:lstStyle/>
          <a:p>
            <a:r>
              <a:rPr lang="en-US" altLang="en-US">
                <a:ea typeface="ＭＳ Ｐゴシック" panose="020B0600070205080204" pitchFamily="34" charset="-128"/>
              </a:rPr>
              <a:t>Aliasing problem</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16AFB4D0-90AE-6E40-98E5-3CF7F60697B0}"/>
              </a:ext>
            </a:extLst>
          </p:cNvPr>
          <p:cNvSpPr>
            <a:spLocks noGrp="1" noChangeArrowheads="1"/>
          </p:cNvSpPr>
          <p:nvPr>
            <p:ph type="title"/>
          </p:nvPr>
        </p:nvSpPr>
        <p:spPr/>
        <p:txBody>
          <a:bodyPr/>
          <a:lstStyle/>
          <a:p>
            <a:r>
              <a:rPr lang="en-US" altLang="en-US">
                <a:ea typeface="ＭＳ Ｐゴシック" panose="020B0600070205080204" pitchFamily="34" charset="-128"/>
              </a:rPr>
              <a:t>Aliasing in video</a:t>
            </a:r>
          </a:p>
        </p:txBody>
      </p:sp>
      <p:sp>
        <p:nvSpPr>
          <p:cNvPr id="81922" name="Content Placeholder 1">
            <a:extLst>
              <a:ext uri="{FF2B5EF4-FFF2-40B4-BE49-F238E27FC236}">
                <a16:creationId xmlns:a16="http://schemas.microsoft.com/office/drawing/2014/main" id="{2630324A-A11E-3F45-AABD-E676A8E247B9}"/>
              </a:ext>
            </a:extLst>
          </p:cNvPr>
          <p:cNvSpPr>
            <a:spLocks noGrp="1" noChangeArrowheads="1"/>
          </p:cNvSpPr>
          <p:nvPr>
            <p:ph idx="1"/>
          </p:nvPr>
        </p:nvSpPr>
        <p:spPr/>
        <p:txBody>
          <a:bodyPr/>
          <a:lstStyle/>
          <a:p>
            <a:endParaRPr lang="en-US" altLang="en-US">
              <a:ea typeface="ＭＳ Ｐゴシック" panose="020B0600070205080204" pitchFamily="34" charset="-128"/>
            </a:endParaRPr>
          </a:p>
        </p:txBody>
      </p:sp>
      <p:pic>
        <p:nvPicPr>
          <p:cNvPr id="81923" name="Picture 3">
            <a:extLst>
              <a:ext uri="{FF2B5EF4-FFF2-40B4-BE49-F238E27FC236}">
                <a16:creationId xmlns:a16="http://schemas.microsoft.com/office/drawing/2014/main" id="{05880A30-B007-A54A-89F4-4CEE04CDE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000" t="18286" r="9714" b="14667"/>
          <a:stretch>
            <a:fillRect/>
          </a:stretch>
        </p:blipFill>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2">
            <a:extLst>
              <a:ext uri="{FF2B5EF4-FFF2-40B4-BE49-F238E27FC236}">
                <a16:creationId xmlns:a16="http://schemas.microsoft.com/office/drawing/2014/main" id="{C7AC7BE0-739E-324E-8E84-338FF7142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752600"/>
            <a:ext cx="609600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CD8043EA-7AAA-D749-BC09-7F693D4B9CD4}"/>
              </a:ext>
            </a:extLst>
          </p:cNvPr>
          <p:cNvSpPr>
            <a:spLocks noGrp="1" noChangeArrowheads="1"/>
          </p:cNvSpPr>
          <p:nvPr>
            <p:ph type="title"/>
          </p:nvPr>
        </p:nvSpPr>
        <p:spPr/>
        <p:txBody>
          <a:bodyPr/>
          <a:lstStyle/>
          <a:p>
            <a:r>
              <a:rPr lang="en-US" altLang="en-US">
                <a:ea typeface="ＭＳ Ｐゴシック" panose="020B0600070205080204" pitchFamily="34" charset="-128"/>
              </a:rPr>
              <a:t>Aliasing in graphics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2">
            <a:extLst>
              <a:ext uri="{FF2B5EF4-FFF2-40B4-BE49-F238E27FC236}">
                <a16:creationId xmlns:a16="http://schemas.microsoft.com/office/drawing/2014/main" id="{7EAD7FD5-99F4-624D-94A4-AA157B2C9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33400"/>
            <a:ext cx="57023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4" name="Text Box 3">
            <a:extLst>
              <a:ext uri="{FF2B5EF4-FFF2-40B4-BE49-F238E27FC236}">
                <a16:creationId xmlns:a16="http://schemas.microsoft.com/office/drawing/2014/main" id="{EAA20816-EF69-654A-9925-888DF8B62748}"/>
              </a:ext>
            </a:extLst>
          </p:cNvPr>
          <p:cNvSpPr txBox="1">
            <a:spLocks noChangeArrowheads="1"/>
          </p:cNvSpPr>
          <p:nvPr/>
        </p:nvSpPr>
        <p:spPr bwMode="auto">
          <a:xfrm>
            <a:off x="6324600" y="609600"/>
            <a:ext cx="25146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800" i="0">
                <a:latin typeface="Times" pitchFamily="2" charset="0"/>
              </a:rPr>
              <a:t>Resample the checkerboard by taking one sample at each circle.  In the case of the top left board, new representation is reasonable. </a:t>
            </a:r>
          </a:p>
          <a:p>
            <a:pPr>
              <a:spcBef>
                <a:spcPct val="0"/>
              </a:spcBef>
              <a:buFontTx/>
              <a:buNone/>
            </a:pPr>
            <a:endParaRPr lang="en-US" altLang="en-US" sz="1800" i="0">
              <a:latin typeface="Times" pitchFamily="2" charset="0"/>
            </a:endParaRPr>
          </a:p>
          <a:p>
            <a:pPr>
              <a:spcBef>
                <a:spcPct val="0"/>
              </a:spcBef>
              <a:buFontTx/>
              <a:buNone/>
            </a:pPr>
            <a:r>
              <a:rPr lang="en-US" altLang="en-US" sz="1800" i="0">
                <a:latin typeface="Times" pitchFamily="2" charset="0"/>
              </a:rPr>
              <a:t>Top right also yields a reasonable representation. </a:t>
            </a:r>
          </a:p>
          <a:p>
            <a:pPr>
              <a:spcBef>
                <a:spcPct val="0"/>
              </a:spcBef>
              <a:buFontTx/>
              <a:buNone/>
            </a:pPr>
            <a:endParaRPr lang="en-US" altLang="en-US" sz="1800" i="0">
              <a:latin typeface="Times" pitchFamily="2" charset="0"/>
            </a:endParaRPr>
          </a:p>
          <a:p>
            <a:pPr>
              <a:spcBef>
                <a:spcPct val="0"/>
              </a:spcBef>
              <a:buFontTx/>
              <a:buNone/>
            </a:pPr>
            <a:r>
              <a:rPr lang="en-US" altLang="en-US" sz="1800" i="0">
                <a:latin typeface="Times" pitchFamily="2" charset="0"/>
              </a:rPr>
              <a:t>Bottom left is all black (dubious) and bottom right has checks that are too big.</a:t>
            </a:r>
          </a:p>
          <a:p>
            <a:pPr>
              <a:spcBef>
                <a:spcPct val="0"/>
              </a:spcBef>
              <a:buFontTx/>
              <a:buNone/>
            </a:pPr>
            <a:endParaRPr lang="en-US" altLang="en-US" sz="1800" i="0">
              <a:latin typeface="Times" pitchFamily="2" charset="0"/>
            </a:endParaRPr>
          </a:p>
          <a:p>
            <a:pPr>
              <a:spcBef>
                <a:spcPct val="0"/>
              </a:spcBef>
              <a:buFontTx/>
              <a:buNone/>
            </a:pPr>
            <a:r>
              <a:rPr lang="en-US" altLang="en-US" sz="1800" i="0">
                <a:latin typeface="Times" pitchFamily="2" charset="0"/>
              </a:rPr>
              <a:t>Sampling scheme is crucially related to  frequency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2" descr="sqs.EPSF                                                       0002EA22Powerbook HD                   985CFB00:">
            <a:extLst>
              <a:ext uri="{FF2B5EF4-FFF2-40B4-BE49-F238E27FC236}">
                <a16:creationId xmlns:a16="http://schemas.microsoft.com/office/drawing/2014/main" id="{F2EC9452-3B41-3746-AEAF-450FC9BDE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512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Picture 3" descr="&#10;sqsr5.EPSF                                                     0002EA22Powerbook HD                   985CFB00:">
            <a:extLst>
              <a:ext uri="{FF2B5EF4-FFF2-40B4-BE49-F238E27FC236}">
                <a16:creationId xmlns:a16="http://schemas.microsoft.com/office/drawing/2014/main" id="{2899EF7C-F367-154E-9526-B3B4F3864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0"/>
            <a:ext cx="203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Picture 4" descr="&#10;sqsr4.EPSF                                                     0002EA22Powerbook HD                   985CFB00:">
            <a:extLst>
              <a:ext uri="{FF2B5EF4-FFF2-40B4-BE49-F238E27FC236}">
                <a16:creationId xmlns:a16="http://schemas.microsoft.com/office/drawing/2014/main" id="{65D67C9B-738F-5C4F-8947-BCEC9B682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4" name="Picture 5" descr="&#10;sqsr3.EPSF                                                     0002EA22Powerbook HD                   985CFB00:">
            <a:extLst>
              <a:ext uri="{FF2B5EF4-FFF2-40B4-BE49-F238E27FC236}">
                <a16:creationId xmlns:a16="http://schemas.microsoft.com/office/drawing/2014/main" id="{6CC90521-2B5E-E14F-A4FC-DD10BC8411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0"/>
            <a:ext cx="81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7" descr="&#10;sqsr2.EPSF                                                     0002EA22Powerbook HD                   985CFB00:">
            <a:extLst>
              <a:ext uri="{FF2B5EF4-FFF2-40B4-BE49-F238E27FC236}">
                <a16:creationId xmlns:a16="http://schemas.microsoft.com/office/drawing/2014/main" id="{DBCFD170-14AE-5842-A03D-70F2F36EFB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0"/>
            <a:ext cx="16256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8" descr="&#10;sqsr5.EPSF                                                     0002EA22Powerbook HD                   985CFB00:">
            <a:extLst>
              <a:ext uri="{FF2B5EF4-FFF2-40B4-BE49-F238E27FC236}">
                <a16:creationId xmlns:a16="http://schemas.microsoft.com/office/drawing/2014/main" id="{38F5AEBC-9CEE-D345-831F-F671DE5C1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209800"/>
            <a:ext cx="4038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Line 9">
            <a:extLst>
              <a:ext uri="{FF2B5EF4-FFF2-40B4-BE49-F238E27FC236}">
                <a16:creationId xmlns:a16="http://schemas.microsoft.com/office/drawing/2014/main" id="{42C9D450-A413-C042-BA97-7B9A002D62CA}"/>
              </a:ext>
            </a:extLst>
          </p:cNvPr>
          <p:cNvSpPr>
            <a:spLocks noChangeShapeType="1"/>
          </p:cNvSpPr>
          <p:nvPr/>
        </p:nvSpPr>
        <p:spPr bwMode="auto">
          <a:xfrm>
            <a:off x="6324600" y="304800"/>
            <a:ext cx="0" cy="190500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7048" name="Text Box 10">
            <a:extLst>
              <a:ext uri="{FF2B5EF4-FFF2-40B4-BE49-F238E27FC236}">
                <a16:creationId xmlns:a16="http://schemas.microsoft.com/office/drawing/2014/main" id="{30E76DAB-171D-7D4E-B867-482059C53B40}"/>
              </a:ext>
            </a:extLst>
          </p:cNvPr>
          <p:cNvSpPr txBox="1">
            <a:spLocks noChangeArrowheads="1"/>
          </p:cNvSpPr>
          <p:nvPr/>
        </p:nvSpPr>
        <p:spPr bwMode="auto">
          <a:xfrm>
            <a:off x="228600" y="3429000"/>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000">
                <a:solidFill>
                  <a:schemeClr val="tx1"/>
                </a:solidFill>
                <a:latin typeface="Times" pitchFamily="2" charset="0"/>
              </a:rPr>
              <a:t> </a:t>
            </a:r>
          </a:p>
        </p:txBody>
      </p:sp>
      <p:sp>
        <p:nvSpPr>
          <p:cNvPr id="87049" name="Text Box 11">
            <a:extLst>
              <a:ext uri="{FF2B5EF4-FFF2-40B4-BE49-F238E27FC236}">
                <a16:creationId xmlns:a16="http://schemas.microsoft.com/office/drawing/2014/main" id="{8AA1AC76-D850-A24E-8DB1-E43F04E5635C}"/>
              </a:ext>
            </a:extLst>
          </p:cNvPr>
          <p:cNvSpPr txBox="1">
            <a:spLocks noChangeArrowheads="1"/>
          </p:cNvSpPr>
          <p:nvPr/>
        </p:nvSpPr>
        <p:spPr bwMode="auto">
          <a:xfrm>
            <a:off x="457200" y="3733800"/>
            <a:ext cx="33528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000" i="0">
                <a:latin typeface="Times" pitchFamily="2" charset="0"/>
              </a:rPr>
              <a:t>Constructing a pyramid by taking every second pixel leads to layers that badly misrepresent the top layer</a:t>
            </a:r>
            <a:endParaRPr lang="en-US" altLang="en-US" sz="2400" i="0">
              <a:latin typeface="Times" pitchFamily="2"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043CA300-5FE7-654D-9997-A0CE8D56C333}"/>
              </a:ext>
            </a:extLst>
          </p:cNvPr>
          <p:cNvSpPr txBox="1">
            <a:spLocks/>
          </p:cNvSpPr>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endParaRPr lang="en-US" altLang="en-US" sz="4000">
              <a:solidFill>
                <a:schemeClr val="tx1"/>
              </a:solidFill>
              <a:latin typeface="Calibri" panose="020F0502020204030204" pitchFamily="34" charset="0"/>
              <a:cs typeface="Arial" panose="020B0604020202020204" pitchFamily="34" charset="0"/>
            </a:endParaRPr>
          </a:p>
        </p:txBody>
      </p:sp>
      <p:sp>
        <p:nvSpPr>
          <p:cNvPr id="89090" name="Rectangle 3">
            <a:extLst>
              <a:ext uri="{FF2B5EF4-FFF2-40B4-BE49-F238E27FC236}">
                <a16:creationId xmlns:a16="http://schemas.microsoft.com/office/drawing/2014/main" id="{7B319726-301E-3E49-A933-687A96EE28CC}"/>
              </a:ext>
            </a:extLst>
          </p:cNvPr>
          <p:cNvSpPr>
            <a:spLocks noGrp="1" noChangeArrowheads="1"/>
          </p:cNvSpPr>
          <p:nvPr>
            <p:ph type="body" idx="1"/>
          </p:nvPr>
        </p:nvSpPr>
        <p:spPr>
          <a:xfrm>
            <a:off x="685800" y="1371600"/>
            <a:ext cx="7772400" cy="4114800"/>
          </a:xfrm>
        </p:spPr>
        <p:txBody>
          <a:bodyPr/>
          <a:lstStyle/>
          <a:p>
            <a:pPr eaLnBrk="1" hangingPunct="1"/>
            <a:r>
              <a:rPr lang="en-US" altLang="en-US" sz="2400">
                <a:ea typeface="ＭＳ Ｐゴシック" panose="020B0600070205080204" pitchFamily="34" charset="-128"/>
              </a:rPr>
              <a:t>When sampling a signal at discrete intervals, the sampling frequency must be </a:t>
            </a:r>
            <a:r>
              <a:rPr lang="en-US" altLang="en-US" sz="2400">
                <a:ea typeface="ＭＳ Ｐゴシック" panose="020B0600070205080204" pitchFamily="34" charset="-128"/>
                <a:sym typeface="Symbol" pitchFamily="2" charset="2"/>
              </a:rPr>
              <a:t></a:t>
            </a:r>
            <a:r>
              <a:rPr lang="en-US" altLang="en-US" sz="2400">
                <a:ea typeface="ＭＳ Ｐゴシック" panose="020B0600070205080204" pitchFamily="34" charset="-128"/>
              </a:rPr>
              <a:t> 2 </a:t>
            </a:r>
            <a:r>
              <a:rPr lang="en-US" altLang="en-US" sz="2400">
                <a:ea typeface="ＭＳ Ｐゴシック" panose="020B0600070205080204" pitchFamily="34" charset="-128"/>
                <a:sym typeface="Symbol" pitchFamily="2" charset="2"/>
              </a:rPr>
              <a:t> f</a:t>
            </a:r>
            <a:r>
              <a:rPr lang="en-US" altLang="en-US" sz="2400" baseline="-25000">
                <a:ea typeface="ＭＳ Ｐゴシック" panose="020B0600070205080204" pitchFamily="34" charset="-128"/>
                <a:sym typeface="Symbol" pitchFamily="2" charset="2"/>
              </a:rPr>
              <a:t>max</a:t>
            </a:r>
            <a:endParaRPr lang="en-US" altLang="en-US" sz="2400">
              <a:ea typeface="ＭＳ Ｐゴシック" panose="020B0600070205080204" pitchFamily="34" charset="-128"/>
              <a:sym typeface="Symbol" pitchFamily="2" charset="2"/>
            </a:endParaRPr>
          </a:p>
          <a:p>
            <a:pPr eaLnBrk="1" hangingPunct="1"/>
            <a:r>
              <a:rPr lang="en-US" altLang="en-US" sz="2400">
                <a:ea typeface="ＭＳ Ｐゴシック" panose="020B0600070205080204" pitchFamily="34" charset="-128"/>
                <a:sym typeface="Symbol" pitchFamily="2" charset="2"/>
              </a:rPr>
              <a:t>f</a:t>
            </a:r>
            <a:r>
              <a:rPr lang="en-US" altLang="en-US" sz="2400" baseline="-25000">
                <a:ea typeface="ＭＳ Ｐゴシック" panose="020B0600070205080204" pitchFamily="34" charset="-128"/>
              </a:rPr>
              <a:t>max</a:t>
            </a:r>
            <a:r>
              <a:rPr lang="en-US" altLang="en-US" sz="2400">
                <a:ea typeface="ＭＳ Ｐゴシック" panose="020B0600070205080204" pitchFamily="34" charset="-128"/>
              </a:rPr>
              <a:t> = max frequency of the input signal</a:t>
            </a:r>
          </a:p>
          <a:p>
            <a:pPr eaLnBrk="1" hangingPunct="1"/>
            <a:r>
              <a:rPr lang="en-US" altLang="en-US" sz="2400">
                <a:ea typeface="ＭＳ Ｐゴシック" panose="020B0600070205080204" pitchFamily="34" charset="-128"/>
              </a:rPr>
              <a:t>This will allow to reconstruct the original from the sampled version without aliasing</a:t>
            </a:r>
          </a:p>
        </p:txBody>
      </p:sp>
      <p:pic>
        <p:nvPicPr>
          <p:cNvPr id="89091" name="Picture 5" descr="sine-sample-4">
            <a:extLst>
              <a:ext uri="{FF2B5EF4-FFF2-40B4-BE49-F238E27FC236}">
                <a16:creationId xmlns:a16="http://schemas.microsoft.com/office/drawing/2014/main" id="{5B970D2C-7569-C34B-A074-B05AE91A2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657600"/>
            <a:ext cx="60960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2" name="Picture 6" descr="sine-sample-5">
            <a:extLst>
              <a:ext uri="{FF2B5EF4-FFF2-40B4-BE49-F238E27FC236}">
                <a16:creationId xmlns:a16="http://schemas.microsoft.com/office/drawing/2014/main" id="{D5FBFF4A-F055-4B47-AE94-014470B1D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5180013"/>
            <a:ext cx="5913438"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Text Box 7">
            <a:extLst>
              <a:ext uri="{FF2B5EF4-FFF2-40B4-BE49-F238E27FC236}">
                <a16:creationId xmlns:a16="http://schemas.microsoft.com/office/drawing/2014/main" id="{1EA5B9D7-D45D-8945-BE04-9E81C0D3D27B}"/>
              </a:ext>
            </a:extLst>
          </p:cNvPr>
          <p:cNvSpPr txBox="1">
            <a:spLocks noChangeArrowheads="1"/>
          </p:cNvSpPr>
          <p:nvPr/>
        </p:nvSpPr>
        <p:spPr bwMode="auto">
          <a:xfrm>
            <a:off x="7604125" y="4533900"/>
            <a:ext cx="871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good</a:t>
            </a:r>
          </a:p>
        </p:txBody>
      </p:sp>
      <p:sp>
        <p:nvSpPr>
          <p:cNvPr id="89094" name="Text Box 8">
            <a:extLst>
              <a:ext uri="{FF2B5EF4-FFF2-40B4-BE49-F238E27FC236}">
                <a16:creationId xmlns:a16="http://schemas.microsoft.com/office/drawing/2014/main" id="{EB319AF9-A406-CE47-91FC-3FABD7927FFE}"/>
              </a:ext>
            </a:extLst>
          </p:cNvPr>
          <p:cNvSpPr txBox="1">
            <a:spLocks noChangeArrowheads="1"/>
          </p:cNvSpPr>
          <p:nvPr/>
        </p:nvSpPr>
        <p:spPr bwMode="auto">
          <a:xfrm>
            <a:off x="7620000" y="5791200"/>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bad</a:t>
            </a:r>
          </a:p>
        </p:txBody>
      </p:sp>
      <p:sp>
        <p:nvSpPr>
          <p:cNvPr id="89095" name="Oval 7">
            <a:extLst>
              <a:ext uri="{FF2B5EF4-FFF2-40B4-BE49-F238E27FC236}">
                <a16:creationId xmlns:a16="http://schemas.microsoft.com/office/drawing/2014/main" id="{4A47979B-90B9-2F49-8CA2-2F74B635F598}"/>
              </a:ext>
            </a:extLst>
          </p:cNvPr>
          <p:cNvSpPr>
            <a:spLocks noChangeArrowheads="1"/>
          </p:cNvSpPr>
          <p:nvPr/>
        </p:nvSpPr>
        <p:spPr bwMode="auto">
          <a:xfrm>
            <a:off x="1524000" y="3733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096" name="Oval 8">
            <a:extLst>
              <a:ext uri="{FF2B5EF4-FFF2-40B4-BE49-F238E27FC236}">
                <a16:creationId xmlns:a16="http://schemas.microsoft.com/office/drawing/2014/main" id="{327D6AD8-9BD1-EC4E-B023-161CF765758C}"/>
              </a:ext>
            </a:extLst>
          </p:cNvPr>
          <p:cNvSpPr>
            <a:spLocks noChangeArrowheads="1"/>
          </p:cNvSpPr>
          <p:nvPr/>
        </p:nvSpPr>
        <p:spPr bwMode="auto">
          <a:xfrm>
            <a:off x="1752600" y="4114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097" name="Oval 9">
            <a:extLst>
              <a:ext uri="{FF2B5EF4-FFF2-40B4-BE49-F238E27FC236}">
                <a16:creationId xmlns:a16="http://schemas.microsoft.com/office/drawing/2014/main" id="{8DBF6393-1F93-6148-B43E-ADF35A11765F}"/>
              </a:ext>
            </a:extLst>
          </p:cNvPr>
          <p:cNvSpPr>
            <a:spLocks noChangeArrowheads="1"/>
          </p:cNvSpPr>
          <p:nvPr/>
        </p:nvSpPr>
        <p:spPr bwMode="auto">
          <a:xfrm>
            <a:off x="19050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098" name="Oval 10">
            <a:extLst>
              <a:ext uri="{FF2B5EF4-FFF2-40B4-BE49-F238E27FC236}">
                <a16:creationId xmlns:a16="http://schemas.microsoft.com/office/drawing/2014/main" id="{EA1C2295-6404-3A49-AE76-15B76ED0812F}"/>
              </a:ext>
            </a:extLst>
          </p:cNvPr>
          <p:cNvSpPr>
            <a:spLocks noChangeArrowheads="1"/>
          </p:cNvSpPr>
          <p:nvPr/>
        </p:nvSpPr>
        <p:spPr bwMode="auto">
          <a:xfrm>
            <a:off x="22860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a:solidFill>
                  <a:schemeClr val="tx1"/>
                </a:solidFill>
                <a:latin typeface="Arial" panose="020B0604020202020204" pitchFamily="34" charset="0"/>
                <a:cs typeface="Arial" panose="020B0604020202020204" pitchFamily="34" charset="0"/>
              </a:rPr>
              <a:t>v</a:t>
            </a:r>
          </a:p>
        </p:txBody>
      </p:sp>
      <p:sp>
        <p:nvSpPr>
          <p:cNvPr id="89099" name="Oval 11">
            <a:extLst>
              <a:ext uri="{FF2B5EF4-FFF2-40B4-BE49-F238E27FC236}">
                <a16:creationId xmlns:a16="http://schemas.microsoft.com/office/drawing/2014/main" id="{21E7583E-05EB-5945-BE9A-C120222AD767}"/>
              </a:ext>
            </a:extLst>
          </p:cNvPr>
          <p:cNvSpPr>
            <a:spLocks noChangeArrowheads="1"/>
          </p:cNvSpPr>
          <p:nvPr/>
        </p:nvSpPr>
        <p:spPr bwMode="auto">
          <a:xfrm>
            <a:off x="23622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00" name="Oval 12">
            <a:extLst>
              <a:ext uri="{FF2B5EF4-FFF2-40B4-BE49-F238E27FC236}">
                <a16:creationId xmlns:a16="http://schemas.microsoft.com/office/drawing/2014/main" id="{AB44009A-75B7-5145-A8AC-CB362AF24C82}"/>
              </a:ext>
            </a:extLst>
          </p:cNvPr>
          <p:cNvSpPr>
            <a:spLocks noChangeArrowheads="1"/>
          </p:cNvSpPr>
          <p:nvPr/>
        </p:nvSpPr>
        <p:spPr bwMode="auto">
          <a:xfrm>
            <a:off x="2590800" y="3657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01" name="Oval 13">
            <a:extLst>
              <a:ext uri="{FF2B5EF4-FFF2-40B4-BE49-F238E27FC236}">
                <a16:creationId xmlns:a16="http://schemas.microsoft.com/office/drawing/2014/main" id="{BBF68F37-C3F6-C041-9EC1-4E4E0709DD8E}"/>
              </a:ext>
            </a:extLst>
          </p:cNvPr>
          <p:cNvSpPr>
            <a:spLocks noChangeArrowheads="1"/>
          </p:cNvSpPr>
          <p:nvPr/>
        </p:nvSpPr>
        <p:spPr bwMode="auto">
          <a:xfrm>
            <a:off x="27432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02" name="Oval 14">
            <a:extLst>
              <a:ext uri="{FF2B5EF4-FFF2-40B4-BE49-F238E27FC236}">
                <a16:creationId xmlns:a16="http://schemas.microsoft.com/office/drawing/2014/main" id="{400DE208-A51C-B541-B443-FBC2EC559379}"/>
              </a:ext>
            </a:extLst>
          </p:cNvPr>
          <p:cNvSpPr>
            <a:spLocks noChangeArrowheads="1"/>
          </p:cNvSpPr>
          <p:nvPr/>
        </p:nvSpPr>
        <p:spPr bwMode="auto">
          <a:xfrm>
            <a:off x="28956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03" name="Oval 15">
            <a:extLst>
              <a:ext uri="{FF2B5EF4-FFF2-40B4-BE49-F238E27FC236}">
                <a16:creationId xmlns:a16="http://schemas.microsoft.com/office/drawing/2014/main" id="{04DC6E99-FD1F-C049-B1BE-4D719CC6BCF8}"/>
              </a:ext>
            </a:extLst>
          </p:cNvPr>
          <p:cNvSpPr>
            <a:spLocks noChangeArrowheads="1"/>
          </p:cNvSpPr>
          <p:nvPr/>
        </p:nvSpPr>
        <p:spPr bwMode="auto">
          <a:xfrm>
            <a:off x="20574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04" name="Oval 16">
            <a:extLst>
              <a:ext uri="{FF2B5EF4-FFF2-40B4-BE49-F238E27FC236}">
                <a16:creationId xmlns:a16="http://schemas.microsoft.com/office/drawing/2014/main" id="{2A84CF55-F2C5-7742-9E30-2004A098E248}"/>
              </a:ext>
            </a:extLst>
          </p:cNvPr>
          <p:cNvSpPr>
            <a:spLocks noChangeArrowheads="1"/>
          </p:cNvSpPr>
          <p:nvPr/>
        </p:nvSpPr>
        <p:spPr bwMode="auto">
          <a:xfrm>
            <a:off x="31242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05" name="Oval 17">
            <a:extLst>
              <a:ext uri="{FF2B5EF4-FFF2-40B4-BE49-F238E27FC236}">
                <a16:creationId xmlns:a16="http://schemas.microsoft.com/office/drawing/2014/main" id="{9117208E-8141-F24F-ACF2-802B2F54AD9D}"/>
              </a:ext>
            </a:extLst>
          </p:cNvPr>
          <p:cNvSpPr>
            <a:spLocks noChangeArrowheads="1"/>
          </p:cNvSpPr>
          <p:nvPr/>
        </p:nvSpPr>
        <p:spPr bwMode="auto">
          <a:xfrm>
            <a:off x="3581400" y="3733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06" name="Oval 18">
            <a:extLst>
              <a:ext uri="{FF2B5EF4-FFF2-40B4-BE49-F238E27FC236}">
                <a16:creationId xmlns:a16="http://schemas.microsoft.com/office/drawing/2014/main" id="{7E0B91CC-8791-494F-9AC4-83166CE4FA5F}"/>
              </a:ext>
            </a:extLst>
          </p:cNvPr>
          <p:cNvSpPr>
            <a:spLocks noChangeArrowheads="1"/>
          </p:cNvSpPr>
          <p:nvPr/>
        </p:nvSpPr>
        <p:spPr bwMode="auto">
          <a:xfrm>
            <a:off x="3810000" y="4114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07" name="Oval 19">
            <a:extLst>
              <a:ext uri="{FF2B5EF4-FFF2-40B4-BE49-F238E27FC236}">
                <a16:creationId xmlns:a16="http://schemas.microsoft.com/office/drawing/2014/main" id="{3A1CCE7F-B30F-A943-9490-3AFD3B4CBB40}"/>
              </a:ext>
            </a:extLst>
          </p:cNvPr>
          <p:cNvSpPr>
            <a:spLocks noChangeArrowheads="1"/>
          </p:cNvSpPr>
          <p:nvPr/>
        </p:nvSpPr>
        <p:spPr bwMode="auto">
          <a:xfrm>
            <a:off x="39624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08" name="Oval 20">
            <a:extLst>
              <a:ext uri="{FF2B5EF4-FFF2-40B4-BE49-F238E27FC236}">
                <a16:creationId xmlns:a16="http://schemas.microsoft.com/office/drawing/2014/main" id="{094873F1-3199-FF44-B30A-8363CEAB3A94}"/>
              </a:ext>
            </a:extLst>
          </p:cNvPr>
          <p:cNvSpPr>
            <a:spLocks noChangeArrowheads="1"/>
          </p:cNvSpPr>
          <p:nvPr/>
        </p:nvSpPr>
        <p:spPr bwMode="auto">
          <a:xfrm>
            <a:off x="42672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a:solidFill>
                  <a:schemeClr val="tx1"/>
                </a:solidFill>
                <a:latin typeface="Arial" panose="020B0604020202020204" pitchFamily="34" charset="0"/>
                <a:cs typeface="Arial" panose="020B0604020202020204" pitchFamily="34" charset="0"/>
              </a:rPr>
              <a:t>v</a:t>
            </a:r>
          </a:p>
        </p:txBody>
      </p:sp>
      <p:sp>
        <p:nvSpPr>
          <p:cNvPr id="89109" name="Oval 21">
            <a:extLst>
              <a:ext uri="{FF2B5EF4-FFF2-40B4-BE49-F238E27FC236}">
                <a16:creationId xmlns:a16="http://schemas.microsoft.com/office/drawing/2014/main" id="{84FB4C06-139A-5E48-A825-36E99E36F499}"/>
              </a:ext>
            </a:extLst>
          </p:cNvPr>
          <p:cNvSpPr>
            <a:spLocks noChangeArrowheads="1"/>
          </p:cNvSpPr>
          <p:nvPr/>
        </p:nvSpPr>
        <p:spPr bwMode="auto">
          <a:xfrm>
            <a:off x="44196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10" name="Oval 22">
            <a:extLst>
              <a:ext uri="{FF2B5EF4-FFF2-40B4-BE49-F238E27FC236}">
                <a16:creationId xmlns:a16="http://schemas.microsoft.com/office/drawing/2014/main" id="{E1693C7F-36DF-6946-AD6F-995E45E87DB8}"/>
              </a:ext>
            </a:extLst>
          </p:cNvPr>
          <p:cNvSpPr>
            <a:spLocks noChangeArrowheads="1"/>
          </p:cNvSpPr>
          <p:nvPr/>
        </p:nvSpPr>
        <p:spPr bwMode="auto">
          <a:xfrm>
            <a:off x="4572000" y="3657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11" name="Oval 23">
            <a:extLst>
              <a:ext uri="{FF2B5EF4-FFF2-40B4-BE49-F238E27FC236}">
                <a16:creationId xmlns:a16="http://schemas.microsoft.com/office/drawing/2014/main" id="{817C9B0A-01A7-3742-9465-46534D48CFBE}"/>
              </a:ext>
            </a:extLst>
          </p:cNvPr>
          <p:cNvSpPr>
            <a:spLocks noChangeArrowheads="1"/>
          </p:cNvSpPr>
          <p:nvPr/>
        </p:nvSpPr>
        <p:spPr bwMode="auto">
          <a:xfrm>
            <a:off x="48006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12" name="Oval 24">
            <a:extLst>
              <a:ext uri="{FF2B5EF4-FFF2-40B4-BE49-F238E27FC236}">
                <a16:creationId xmlns:a16="http://schemas.microsoft.com/office/drawing/2014/main" id="{38B665C6-DE0C-AA4F-A012-17C46A124DF6}"/>
              </a:ext>
            </a:extLst>
          </p:cNvPr>
          <p:cNvSpPr>
            <a:spLocks noChangeArrowheads="1"/>
          </p:cNvSpPr>
          <p:nvPr/>
        </p:nvSpPr>
        <p:spPr bwMode="auto">
          <a:xfrm>
            <a:off x="49530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13" name="Oval 25">
            <a:extLst>
              <a:ext uri="{FF2B5EF4-FFF2-40B4-BE49-F238E27FC236}">
                <a16:creationId xmlns:a16="http://schemas.microsoft.com/office/drawing/2014/main" id="{B5BAC0BC-8721-6E41-BC2C-D63841C87707}"/>
              </a:ext>
            </a:extLst>
          </p:cNvPr>
          <p:cNvSpPr>
            <a:spLocks noChangeArrowheads="1"/>
          </p:cNvSpPr>
          <p:nvPr/>
        </p:nvSpPr>
        <p:spPr bwMode="auto">
          <a:xfrm>
            <a:off x="40386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14" name="Oval 26">
            <a:extLst>
              <a:ext uri="{FF2B5EF4-FFF2-40B4-BE49-F238E27FC236}">
                <a16:creationId xmlns:a16="http://schemas.microsoft.com/office/drawing/2014/main" id="{3BA6D8BC-FA3B-744C-B549-8CFBDFD39981}"/>
              </a:ext>
            </a:extLst>
          </p:cNvPr>
          <p:cNvSpPr>
            <a:spLocks noChangeArrowheads="1"/>
          </p:cNvSpPr>
          <p:nvPr/>
        </p:nvSpPr>
        <p:spPr bwMode="auto">
          <a:xfrm>
            <a:off x="51816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15" name="Oval 27">
            <a:extLst>
              <a:ext uri="{FF2B5EF4-FFF2-40B4-BE49-F238E27FC236}">
                <a16:creationId xmlns:a16="http://schemas.microsoft.com/office/drawing/2014/main" id="{91A701FF-7D23-CB4E-BE4B-AB010214B3B6}"/>
              </a:ext>
            </a:extLst>
          </p:cNvPr>
          <p:cNvSpPr>
            <a:spLocks noChangeArrowheads="1"/>
          </p:cNvSpPr>
          <p:nvPr/>
        </p:nvSpPr>
        <p:spPr bwMode="auto">
          <a:xfrm>
            <a:off x="5562600" y="3733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16" name="Oval 28">
            <a:extLst>
              <a:ext uri="{FF2B5EF4-FFF2-40B4-BE49-F238E27FC236}">
                <a16:creationId xmlns:a16="http://schemas.microsoft.com/office/drawing/2014/main" id="{4E9AD80C-967A-5844-A411-6751202C2522}"/>
              </a:ext>
            </a:extLst>
          </p:cNvPr>
          <p:cNvSpPr>
            <a:spLocks noChangeArrowheads="1"/>
          </p:cNvSpPr>
          <p:nvPr/>
        </p:nvSpPr>
        <p:spPr bwMode="auto">
          <a:xfrm>
            <a:off x="5791200" y="4114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17" name="Oval 29">
            <a:extLst>
              <a:ext uri="{FF2B5EF4-FFF2-40B4-BE49-F238E27FC236}">
                <a16:creationId xmlns:a16="http://schemas.microsoft.com/office/drawing/2014/main" id="{E447E4F1-3509-F14D-BDAA-CD5B79D1ADA7}"/>
              </a:ext>
            </a:extLst>
          </p:cNvPr>
          <p:cNvSpPr>
            <a:spLocks noChangeArrowheads="1"/>
          </p:cNvSpPr>
          <p:nvPr/>
        </p:nvSpPr>
        <p:spPr bwMode="auto">
          <a:xfrm>
            <a:off x="59436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18" name="Oval 30">
            <a:extLst>
              <a:ext uri="{FF2B5EF4-FFF2-40B4-BE49-F238E27FC236}">
                <a16:creationId xmlns:a16="http://schemas.microsoft.com/office/drawing/2014/main" id="{DF3F86AE-F597-CE4E-BCCD-09E22C857E26}"/>
              </a:ext>
            </a:extLst>
          </p:cNvPr>
          <p:cNvSpPr>
            <a:spLocks noChangeArrowheads="1"/>
          </p:cNvSpPr>
          <p:nvPr/>
        </p:nvSpPr>
        <p:spPr bwMode="auto">
          <a:xfrm>
            <a:off x="62484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a:solidFill>
                  <a:schemeClr val="tx1"/>
                </a:solidFill>
                <a:latin typeface="Arial" panose="020B0604020202020204" pitchFamily="34" charset="0"/>
                <a:cs typeface="Arial" panose="020B0604020202020204" pitchFamily="34" charset="0"/>
              </a:rPr>
              <a:t>v</a:t>
            </a:r>
          </a:p>
        </p:txBody>
      </p:sp>
      <p:sp>
        <p:nvSpPr>
          <p:cNvPr id="89119" name="Oval 31">
            <a:extLst>
              <a:ext uri="{FF2B5EF4-FFF2-40B4-BE49-F238E27FC236}">
                <a16:creationId xmlns:a16="http://schemas.microsoft.com/office/drawing/2014/main" id="{F5DEC34C-037A-EA40-BFC7-80D437D2AE47}"/>
              </a:ext>
            </a:extLst>
          </p:cNvPr>
          <p:cNvSpPr>
            <a:spLocks noChangeArrowheads="1"/>
          </p:cNvSpPr>
          <p:nvPr/>
        </p:nvSpPr>
        <p:spPr bwMode="auto">
          <a:xfrm>
            <a:off x="64008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20" name="Oval 32">
            <a:extLst>
              <a:ext uri="{FF2B5EF4-FFF2-40B4-BE49-F238E27FC236}">
                <a16:creationId xmlns:a16="http://schemas.microsoft.com/office/drawing/2014/main" id="{8266944E-A715-E048-9E37-F18DA63AB960}"/>
              </a:ext>
            </a:extLst>
          </p:cNvPr>
          <p:cNvSpPr>
            <a:spLocks noChangeArrowheads="1"/>
          </p:cNvSpPr>
          <p:nvPr/>
        </p:nvSpPr>
        <p:spPr bwMode="auto">
          <a:xfrm>
            <a:off x="6553200" y="3657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21" name="Oval 33">
            <a:extLst>
              <a:ext uri="{FF2B5EF4-FFF2-40B4-BE49-F238E27FC236}">
                <a16:creationId xmlns:a16="http://schemas.microsoft.com/office/drawing/2014/main" id="{3C33A897-F2A3-6A4E-870B-081A2083B023}"/>
              </a:ext>
            </a:extLst>
          </p:cNvPr>
          <p:cNvSpPr>
            <a:spLocks noChangeArrowheads="1"/>
          </p:cNvSpPr>
          <p:nvPr/>
        </p:nvSpPr>
        <p:spPr bwMode="auto">
          <a:xfrm>
            <a:off x="67818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22" name="Oval 34">
            <a:extLst>
              <a:ext uri="{FF2B5EF4-FFF2-40B4-BE49-F238E27FC236}">
                <a16:creationId xmlns:a16="http://schemas.microsoft.com/office/drawing/2014/main" id="{B3A9502A-D5C9-9C4F-BDB2-835B2D50E120}"/>
              </a:ext>
            </a:extLst>
          </p:cNvPr>
          <p:cNvSpPr>
            <a:spLocks noChangeArrowheads="1"/>
          </p:cNvSpPr>
          <p:nvPr/>
        </p:nvSpPr>
        <p:spPr bwMode="auto">
          <a:xfrm>
            <a:off x="69342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23" name="Oval 35">
            <a:extLst>
              <a:ext uri="{FF2B5EF4-FFF2-40B4-BE49-F238E27FC236}">
                <a16:creationId xmlns:a16="http://schemas.microsoft.com/office/drawing/2014/main" id="{4F6651E2-7A7E-6140-8DBC-F53ECF1B2415}"/>
              </a:ext>
            </a:extLst>
          </p:cNvPr>
          <p:cNvSpPr>
            <a:spLocks noChangeArrowheads="1"/>
          </p:cNvSpPr>
          <p:nvPr/>
        </p:nvSpPr>
        <p:spPr bwMode="auto">
          <a:xfrm>
            <a:off x="60960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24" name="Oval 36">
            <a:extLst>
              <a:ext uri="{FF2B5EF4-FFF2-40B4-BE49-F238E27FC236}">
                <a16:creationId xmlns:a16="http://schemas.microsoft.com/office/drawing/2014/main" id="{86C29C4F-B226-E443-839F-DB6BB39650A4}"/>
              </a:ext>
            </a:extLst>
          </p:cNvPr>
          <p:cNvSpPr>
            <a:spLocks noChangeArrowheads="1"/>
          </p:cNvSpPr>
          <p:nvPr/>
        </p:nvSpPr>
        <p:spPr bwMode="auto">
          <a:xfrm>
            <a:off x="70866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cs typeface="Arial" panose="020B0604020202020204" pitchFamily="34" charset="0"/>
            </a:endParaRPr>
          </a:p>
        </p:txBody>
      </p:sp>
      <p:sp>
        <p:nvSpPr>
          <p:cNvPr id="89125" name="Title 38">
            <a:extLst>
              <a:ext uri="{FF2B5EF4-FFF2-40B4-BE49-F238E27FC236}">
                <a16:creationId xmlns:a16="http://schemas.microsoft.com/office/drawing/2014/main" id="{1FFC3B1F-BC83-4342-A8DC-2C28F8667024}"/>
              </a:ext>
            </a:extLst>
          </p:cNvPr>
          <p:cNvSpPr>
            <a:spLocks noGrp="1" noChangeArrowheads="1"/>
          </p:cNvSpPr>
          <p:nvPr>
            <p:ph type="title"/>
          </p:nvPr>
        </p:nvSpPr>
        <p:spPr/>
        <p:txBody>
          <a:bodyPr/>
          <a:lstStyle/>
          <a:p>
            <a:r>
              <a:rPr lang="en-US" altLang="en-US" sz="3600" dirty="0">
                <a:ea typeface="ＭＳ Ｐゴシック" panose="020B0600070205080204" pitchFamily="34" charset="-128"/>
              </a:rPr>
              <a:t>Nyquist-Shannon sampling theorem</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C062CE59-422A-604B-B084-EE6C35B62F8F}"/>
              </a:ext>
            </a:extLst>
          </p:cNvPr>
          <p:cNvSpPr>
            <a:spLocks noGrp="1" noChangeArrowheads="1"/>
          </p:cNvSpPr>
          <p:nvPr>
            <p:ph type="title"/>
          </p:nvPr>
        </p:nvSpPr>
        <p:spPr/>
        <p:txBody>
          <a:bodyPr/>
          <a:lstStyle/>
          <a:p>
            <a:r>
              <a:rPr lang="en-US" altLang="en-US">
                <a:ea typeface="ＭＳ Ｐゴシック" panose="020B0600070205080204" pitchFamily="34" charset="-128"/>
              </a:rPr>
              <a:t>Anti-aliasing</a:t>
            </a:r>
          </a:p>
        </p:txBody>
      </p:sp>
      <p:sp>
        <p:nvSpPr>
          <p:cNvPr id="91138" name="Content Placeholder 2">
            <a:extLst>
              <a:ext uri="{FF2B5EF4-FFF2-40B4-BE49-F238E27FC236}">
                <a16:creationId xmlns:a16="http://schemas.microsoft.com/office/drawing/2014/main" id="{7CB67531-860A-AB46-B831-BC82993DC058}"/>
              </a:ext>
            </a:extLst>
          </p:cNvPr>
          <p:cNvSpPr>
            <a:spLocks noGrp="1" noChangeArrowheads="1"/>
          </p:cNvSpPr>
          <p:nvPr>
            <p:ph idx="1"/>
          </p:nvPr>
        </p:nvSpPr>
        <p:spPr/>
        <p:txBody>
          <a:bodyPr/>
          <a:lstStyle/>
          <a:p>
            <a:pPr marL="457200" indent="-457200" eaLnBrk="1" hangingPunct="1">
              <a:buFontTx/>
              <a:buNone/>
            </a:pPr>
            <a:r>
              <a:rPr lang="en-US" altLang="en-US">
                <a:ea typeface="ＭＳ Ｐゴシック" panose="020B0600070205080204" pitchFamily="34" charset="-128"/>
              </a:rPr>
              <a:t>Solutions:</a:t>
            </a:r>
          </a:p>
          <a:p>
            <a:pPr marL="457200" indent="-457200" eaLnBrk="1" hangingPunct="1"/>
            <a:r>
              <a:rPr lang="en-US" altLang="en-US">
                <a:ea typeface="ＭＳ Ｐゴシック" panose="020B0600070205080204" pitchFamily="34" charset="-128"/>
              </a:rPr>
              <a:t>Sample more often</a:t>
            </a:r>
          </a:p>
          <a:p>
            <a:pPr marL="457200" indent="-457200" eaLnBrk="1" hangingPunct="1"/>
            <a:endParaRPr lang="en-US" altLang="en-US">
              <a:ea typeface="ＭＳ Ｐゴシック" panose="020B0600070205080204" pitchFamily="34" charset="-128"/>
            </a:endParaRPr>
          </a:p>
          <a:p>
            <a:pPr marL="457200" indent="-457200" eaLnBrk="1" hangingPunct="1"/>
            <a:r>
              <a:rPr lang="en-US" altLang="en-US">
                <a:ea typeface="ＭＳ Ｐゴシック" panose="020B0600070205080204" pitchFamily="34" charset="-128"/>
              </a:rPr>
              <a:t>Get rid of all frequencies that are greater than half the new sampling frequency</a:t>
            </a:r>
          </a:p>
          <a:p>
            <a:pPr marL="838200" lvl="1" indent="-381000" eaLnBrk="1" hangingPunct="1"/>
            <a:r>
              <a:rPr lang="en-US" altLang="en-US">
                <a:ea typeface="ＭＳ Ｐゴシック" panose="020B0600070205080204" pitchFamily="34" charset="-128"/>
              </a:rPr>
              <a:t>Will lose information</a:t>
            </a:r>
          </a:p>
          <a:p>
            <a:pPr marL="838200" lvl="1" indent="-381000" eaLnBrk="1" hangingPunct="1"/>
            <a:r>
              <a:rPr lang="en-US" altLang="en-US">
                <a:ea typeface="ＭＳ Ｐゴシック" panose="020B0600070205080204" pitchFamily="34" charset="-128"/>
              </a:rPr>
              <a:t>But it’s better than aliasing</a:t>
            </a:r>
          </a:p>
          <a:p>
            <a:pPr marL="838200" lvl="1" indent="-381000" eaLnBrk="1" hangingPunct="1"/>
            <a:r>
              <a:rPr lang="en-US" altLang="en-US">
                <a:ea typeface="ＭＳ Ｐゴシック" panose="020B0600070205080204" pitchFamily="34" charset="-128"/>
              </a:rPr>
              <a:t>Apply a smoothing filter</a:t>
            </a:r>
            <a:endParaRPr lang="ru-RU" altLang="en-US">
              <a:ea typeface="ＭＳ Ｐゴシック" panose="020B0600070205080204" pitchFamily="34" charset="-128"/>
            </a:endParaRPr>
          </a:p>
          <a:p>
            <a:pPr marL="457200" indent="-457200">
              <a:buFontTx/>
              <a:buNone/>
            </a:pPr>
            <a:endParaRPr lang="en-US" altLang="en-US">
              <a:ea typeface="ＭＳ Ｐゴシック" panose="020B0600070205080204" pitchFamily="34" charset="-128"/>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D04034B1-E68E-8141-9D3A-3F6E221CDB31}"/>
              </a:ext>
            </a:extLst>
          </p:cNvPr>
          <p:cNvSpPr>
            <a:spLocks noGrp="1" noChangeArrowheads="1"/>
          </p:cNvSpPr>
          <p:nvPr>
            <p:ph type="title"/>
          </p:nvPr>
        </p:nvSpPr>
        <p:spPr/>
        <p:txBody>
          <a:bodyPr/>
          <a:lstStyle/>
          <a:p>
            <a:r>
              <a:rPr lang="en-US" altLang="en-US">
                <a:ea typeface="ＭＳ Ｐゴシック" panose="020B0600070205080204" pitchFamily="34" charset="-128"/>
              </a:rPr>
              <a:t>Algorithm for downsampling by factor of 2</a:t>
            </a:r>
          </a:p>
        </p:txBody>
      </p:sp>
      <p:sp>
        <p:nvSpPr>
          <p:cNvPr id="92162" name="Content Placeholder 2">
            <a:extLst>
              <a:ext uri="{FF2B5EF4-FFF2-40B4-BE49-F238E27FC236}">
                <a16:creationId xmlns:a16="http://schemas.microsoft.com/office/drawing/2014/main" id="{2AE8E664-3282-6745-8689-BAEAC26C16BA}"/>
              </a:ext>
            </a:extLst>
          </p:cNvPr>
          <p:cNvSpPr txBox="1">
            <a:spLocks/>
          </p:cNvSpPr>
          <p:nvPr/>
        </p:nvSpPr>
        <p:spPr bwMode="auto">
          <a:xfrm>
            <a:off x="457200" y="1676400"/>
            <a:ext cx="8229600"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spcBef>
                <a:spcPct val="20000"/>
              </a:spcBef>
              <a:buChar char="•"/>
              <a:defRPr sz="3200">
                <a:solidFill>
                  <a:schemeClr val="bg1"/>
                </a:solidFill>
                <a:latin typeface="CosmosBQ-Light" pitchFamily="50" charset="0"/>
                <a:ea typeface="ＭＳ Ｐゴシック" panose="020B0600070205080204" pitchFamily="34" charset="-128"/>
              </a:defRPr>
            </a:lvl1pPr>
            <a:lvl2pPr marL="800100" indent="-34290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buFont typeface="Calibri" panose="020F0502020204030204" pitchFamily="34" charset="0"/>
              <a:buAutoNum type="arabicPeriod"/>
            </a:pPr>
            <a:endParaRPr lang="en-US" altLang="en-US" sz="2800">
              <a:solidFill>
                <a:schemeClr val="tx1"/>
              </a:solidFill>
              <a:latin typeface="Calibri" panose="020F0502020204030204" pitchFamily="34" charset="0"/>
              <a:cs typeface="Arial" panose="020B0604020202020204" pitchFamily="34" charset="0"/>
            </a:endParaRPr>
          </a:p>
          <a:p>
            <a:pPr>
              <a:buFont typeface="Calibri" panose="020F0502020204030204" pitchFamily="34" charset="0"/>
              <a:buAutoNum type="arabicPeriod"/>
            </a:pPr>
            <a:r>
              <a:rPr lang="en-US" altLang="en-US" sz="2800" i="0">
                <a:latin typeface="Calibri" panose="020F0502020204030204" pitchFamily="34" charset="0"/>
                <a:cs typeface="Arial" panose="020B0604020202020204" pitchFamily="34" charset="0"/>
              </a:rPr>
              <a:t>Start with image(h, w)</a:t>
            </a:r>
          </a:p>
          <a:p>
            <a:pPr>
              <a:buFont typeface="Calibri" panose="020F0502020204030204" pitchFamily="34" charset="0"/>
              <a:buAutoNum type="arabicPeriod"/>
            </a:pPr>
            <a:r>
              <a:rPr lang="en-US" altLang="en-US" sz="2800" i="0">
                <a:latin typeface="Calibri" panose="020F0502020204030204" pitchFamily="34" charset="0"/>
                <a:cs typeface="Arial" panose="020B0604020202020204" pitchFamily="34" charset="0"/>
              </a:rPr>
              <a:t>Apply low-pass filter</a:t>
            </a:r>
          </a:p>
          <a:p>
            <a:pPr lvl="1">
              <a:buFontTx/>
              <a:buNone/>
            </a:pPr>
            <a:r>
              <a:rPr lang="en-US" altLang="en-US" sz="2400" i="0">
                <a:latin typeface="Calibri" panose="020F0502020204030204" pitchFamily="34" charset="0"/>
                <a:cs typeface="Arial" panose="020B0604020202020204" pitchFamily="34" charset="0"/>
              </a:rPr>
              <a:t>	im_blur = imfilter(image, fspecial(‘gaussian’, 7, 1))</a:t>
            </a:r>
          </a:p>
          <a:p>
            <a:pPr>
              <a:buFont typeface="Calibri" panose="020F0502020204030204" pitchFamily="34" charset="0"/>
              <a:buAutoNum type="arabicPeriod"/>
            </a:pPr>
            <a:r>
              <a:rPr lang="en-US" altLang="en-US" sz="2800" i="0">
                <a:latin typeface="Calibri" panose="020F0502020204030204" pitchFamily="34" charset="0"/>
                <a:cs typeface="Arial" panose="020B0604020202020204" pitchFamily="34" charset="0"/>
              </a:rPr>
              <a:t>Sample every other pixel</a:t>
            </a:r>
          </a:p>
          <a:p>
            <a:pPr lvl="1">
              <a:buFontTx/>
              <a:buNone/>
            </a:pPr>
            <a:r>
              <a:rPr lang="en-US" altLang="en-US" sz="2400" i="0">
                <a:latin typeface="Calibri" panose="020F0502020204030204" pitchFamily="34" charset="0"/>
                <a:cs typeface="Arial" panose="020B0604020202020204" pitchFamily="34" charset="0"/>
              </a:rPr>
              <a:t>	im_small = im_blur(1:2:end, 1:2:end);</a:t>
            </a:r>
          </a:p>
          <a:p>
            <a:endParaRPr lang="en-US" altLang="en-US" sz="2800">
              <a:solidFill>
                <a:schemeClr val="tx1"/>
              </a:solidFill>
              <a:latin typeface="Calibri" panose="020F0502020204030204" pitchFamily="34" charset="0"/>
              <a:cs typeface="Arial" panose="020B0604020202020204" pitchFamily="34" charset="0"/>
            </a:endParaRPr>
          </a:p>
          <a:p>
            <a:pPr>
              <a:buFontTx/>
              <a:buNone/>
            </a:pPr>
            <a:endParaRPr lang="en-US" altLang="en-US" sz="2800">
              <a:solidFill>
                <a:schemeClr val="tx1"/>
              </a:solidFill>
              <a:latin typeface="Calibri" panose="020F050202020403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Content Placeholder 2">
            <a:extLst>
              <a:ext uri="{FF2B5EF4-FFF2-40B4-BE49-F238E27FC236}">
                <a16:creationId xmlns:a16="http://schemas.microsoft.com/office/drawing/2014/main" id="{C500C7A4-84D8-A64A-8899-1DD75539FE1D}"/>
              </a:ext>
            </a:extLst>
          </p:cNvPr>
          <p:cNvSpPr>
            <a:spLocks noGrp="1" noChangeArrowheads="1"/>
          </p:cNvSpPr>
          <p:nvPr>
            <p:ph idx="1"/>
          </p:nvPr>
        </p:nvSpPr>
        <p:spPr>
          <a:xfrm>
            <a:off x="381000" y="533400"/>
            <a:ext cx="8229600" cy="4983163"/>
          </a:xfrm>
        </p:spPr>
        <p:txBody>
          <a:bodyPr/>
          <a:lstStyle/>
          <a:p>
            <a:pPr marL="0">
              <a:buFontTx/>
              <a:buNone/>
            </a:pPr>
            <a:r>
              <a:rPr lang="en-US" altLang="en-US">
                <a:ea typeface="ＭＳ Ｐゴシック" panose="020B0600070205080204" pitchFamily="34" charset="-128"/>
              </a:rPr>
              <a:t>Why do we get different, distance-dependent interpretations of hybrid images?</a:t>
            </a:r>
          </a:p>
        </p:txBody>
      </p:sp>
      <p:pic>
        <p:nvPicPr>
          <p:cNvPr id="12290" name="Picture 2" descr="C:\Users\Hoiem\Documents\Classes\Computational Photography - Fall 2010\projects\hybrid\teaser.jpg">
            <a:extLst>
              <a:ext uri="{FF2B5EF4-FFF2-40B4-BE49-F238E27FC236}">
                <a16:creationId xmlns:a16="http://schemas.microsoft.com/office/drawing/2014/main" id="{7FF799A4-3EE9-A446-9524-94507750C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038"/>
          <a:stretch>
            <a:fillRect/>
          </a:stretch>
        </p:blipFill>
        <p:spPr bwMode="auto">
          <a:xfrm>
            <a:off x="381000" y="2133600"/>
            <a:ext cx="410845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2" descr="C:\Users\Hoiem\Documents\Classes\Computational Photography - Fall 2010\projects\hybrid\teaser.jpg">
            <a:extLst>
              <a:ext uri="{FF2B5EF4-FFF2-40B4-BE49-F238E27FC236}">
                <a16:creationId xmlns:a16="http://schemas.microsoft.com/office/drawing/2014/main" id="{D50A7819-1FE3-314D-9779-2BE859F96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383" r="74422" b="49260"/>
          <a:stretch>
            <a:fillRect/>
          </a:stretch>
        </p:blipFill>
        <p:spPr bwMode="auto">
          <a:xfrm>
            <a:off x="6553200" y="1981200"/>
            <a:ext cx="16906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2" descr="C:\Users\Hoiem\Documents\Classes\Computational Photography - Fall 2010\projects\hybrid\teaser.jpg">
            <a:extLst>
              <a:ext uri="{FF2B5EF4-FFF2-40B4-BE49-F238E27FC236}">
                <a16:creationId xmlns:a16="http://schemas.microsoft.com/office/drawing/2014/main" id="{11F58C33-030E-8C4A-82A1-4F1220CFD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4123" r="74422" b="3593"/>
          <a:stretch>
            <a:fillRect/>
          </a:stretch>
        </p:blipFill>
        <p:spPr bwMode="auto">
          <a:xfrm>
            <a:off x="6629400" y="4800600"/>
            <a:ext cx="15240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12">
            <a:extLst>
              <a:ext uri="{FF2B5EF4-FFF2-40B4-BE49-F238E27FC236}">
                <a16:creationId xmlns:a16="http://schemas.microsoft.com/office/drawing/2014/main" id="{2FC97756-90A9-2F41-AC3E-9FAA0FF6A383}"/>
              </a:ext>
            </a:extLst>
          </p:cNvPr>
          <p:cNvSpPr txBox="1">
            <a:spLocks noChangeArrowheads="1"/>
          </p:cNvSpPr>
          <p:nvPr/>
        </p:nvSpPr>
        <p:spPr bwMode="auto">
          <a:xfrm>
            <a:off x="5181600" y="3962400"/>
            <a:ext cx="434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b="1">
                <a:latin typeface="Arial" panose="020B0604020202020204" pitchFamily="34" charset="0"/>
                <a:cs typeface="Arial" panose="020B0604020202020204" pitchFamily="34" charset="0"/>
              </a:rPr>
              <a:t>?</a:t>
            </a:r>
          </a:p>
        </p:txBody>
      </p:sp>
      <p:cxnSp>
        <p:nvCxnSpPr>
          <p:cNvPr id="15" name="Straight Arrow Connector 14">
            <a:extLst>
              <a:ext uri="{FF2B5EF4-FFF2-40B4-BE49-F238E27FC236}">
                <a16:creationId xmlns:a16="http://schemas.microsoft.com/office/drawing/2014/main" id="{27C6EF35-52DD-8646-831A-9ADB57AFA04F}"/>
              </a:ext>
            </a:extLst>
          </p:cNvPr>
          <p:cNvCxnSpPr/>
          <p:nvPr/>
        </p:nvCxnSpPr>
        <p:spPr>
          <a:xfrm flipV="1">
            <a:off x="4648200" y="3276600"/>
            <a:ext cx="1752600" cy="9144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4EF195-E93B-7045-81A0-0404DF65CA9C}"/>
              </a:ext>
            </a:extLst>
          </p:cNvPr>
          <p:cNvCxnSpPr/>
          <p:nvPr/>
        </p:nvCxnSpPr>
        <p:spPr>
          <a:xfrm>
            <a:off x="4724400" y="4343400"/>
            <a:ext cx="1828800" cy="8382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3">
            <a:extLst>
              <a:ext uri="{FF2B5EF4-FFF2-40B4-BE49-F238E27FC236}">
                <a16:creationId xmlns:a16="http://schemas.microsoft.com/office/drawing/2014/main" id="{B3DA718C-81F3-9E44-847F-1E3A624B9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886936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6" name="Text Box 4">
            <a:extLst>
              <a:ext uri="{FF2B5EF4-FFF2-40B4-BE49-F238E27FC236}">
                <a16:creationId xmlns:a16="http://schemas.microsoft.com/office/drawing/2014/main" id="{460F5EA8-8E33-0749-87D4-114738E8C175}"/>
              </a:ext>
            </a:extLst>
          </p:cNvPr>
          <p:cNvSpPr txBox="1">
            <a:spLocks noChangeArrowheads="1"/>
          </p:cNvSpPr>
          <p:nvPr/>
        </p:nvSpPr>
        <p:spPr bwMode="auto">
          <a:xfrm>
            <a:off x="228600" y="509588"/>
            <a:ext cx="8534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800" i="0">
                <a:latin typeface="Times" pitchFamily="2" charset="0"/>
              </a:rPr>
              <a:t>Sampling without smoothing.  Top row shows the images, sampled at every second pixel to get the next; bottom row shows the magnitude spectrum of these images.</a:t>
            </a:r>
          </a:p>
        </p:txBody>
      </p:sp>
      <p:sp>
        <p:nvSpPr>
          <p:cNvPr id="93187" name="TextBox 3">
            <a:extLst>
              <a:ext uri="{FF2B5EF4-FFF2-40B4-BE49-F238E27FC236}">
                <a16:creationId xmlns:a16="http://schemas.microsoft.com/office/drawing/2014/main" id="{2858DDDB-26C6-494F-BCA9-DB2A08E8EFE9}"/>
              </a:ext>
            </a:extLst>
          </p:cNvPr>
          <p:cNvSpPr txBox="1">
            <a:spLocks noChangeArrowheads="1"/>
          </p:cNvSpPr>
          <p:nvPr/>
        </p:nvSpPr>
        <p:spPr bwMode="auto">
          <a:xfrm>
            <a:off x="5486400" y="3657600"/>
            <a:ext cx="1809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600">
                <a:solidFill>
                  <a:schemeClr val="tx1"/>
                </a:solidFill>
                <a:latin typeface="Times" pitchFamily="2" charset="0"/>
              </a:rPr>
              <a:t>substantial aliasing </a:t>
            </a:r>
          </a:p>
        </p:txBody>
      </p:sp>
      <p:sp>
        <p:nvSpPr>
          <p:cNvPr id="93188" name="TextBox 3">
            <a:extLst>
              <a:ext uri="{FF2B5EF4-FFF2-40B4-BE49-F238E27FC236}">
                <a16:creationId xmlns:a16="http://schemas.microsoft.com/office/drawing/2014/main" id="{32B27F52-65D5-5E46-98E0-563379E5DB84}"/>
              </a:ext>
            </a:extLst>
          </p:cNvPr>
          <p:cNvSpPr txBox="1">
            <a:spLocks noChangeArrowheads="1"/>
          </p:cNvSpPr>
          <p:nvPr/>
        </p:nvSpPr>
        <p:spPr bwMode="auto">
          <a:xfrm>
            <a:off x="152400" y="6019800"/>
            <a:ext cx="8382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400" i="0">
                <a:latin typeface="Times" pitchFamily="2" charset="0"/>
              </a:rPr>
              <a:t>Magnitude of the Fourier transform of each image displayed as a log scale (constant component is at the center). Fourier transform of a resampled image is obtained by scaling the Fourier transform </a:t>
            </a:r>
          </a:p>
          <a:p>
            <a:pPr>
              <a:spcBef>
                <a:spcPct val="0"/>
              </a:spcBef>
              <a:buFontTx/>
              <a:buNone/>
            </a:pPr>
            <a:r>
              <a:rPr lang="en-US" altLang="en-US" sz="1400" i="0">
                <a:latin typeface="Times" pitchFamily="2" charset="0"/>
              </a:rPr>
              <a:t>of the original image and then tiling the plane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2">
            <a:extLst>
              <a:ext uri="{FF2B5EF4-FFF2-40B4-BE49-F238E27FC236}">
                <a16:creationId xmlns:a16="http://schemas.microsoft.com/office/drawing/2014/main" id="{320A3CCD-16B1-FE45-AC06-B6E318F77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47800"/>
            <a:ext cx="8963025" cy="47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4" name="Rectangle 3">
            <a:extLst>
              <a:ext uri="{FF2B5EF4-FFF2-40B4-BE49-F238E27FC236}">
                <a16:creationId xmlns:a16="http://schemas.microsoft.com/office/drawing/2014/main" id="{13297DA8-4FA3-D141-AE4C-BB04419046D2}"/>
              </a:ext>
            </a:extLst>
          </p:cNvPr>
          <p:cNvSpPr>
            <a:spLocks noChangeArrowheads="1"/>
          </p:cNvSpPr>
          <p:nvPr/>
        </p:nvSpPr>
        <p:spPr bwMode="auto">
          <a:xfrm>
            <a:off x="228600" y="304800"/>
            <a:ext cx="8686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800" i="0">
                <a:latin typeface="Times" pitchFamily="2" charset="0"/>
              </a:rPr>
              <a:t>Sampling with smoothing (small </a:t>
            </a:r>
            <a:r>
              <a:rPr lang="el-GR" altLang="en-US" sz="1800" i="0">
                <a:latin typeface="Times New Roman" panose="02020603050405020304" pitchFamily="18" charset="0"/>
              </a:rPr>
              <a:t>σ</a:t>
            </a:r>
            <a:r>
              <a:rPr lang="en-US" altLang="en-US" sz="1800" i="0">
                <a:latin typeface="Times New Roman" panose="02020603050405020304" pitchFamily="18" charset="0"/>
              </a:rPr>
              <a:t>)</a:t>
            </a:r>
            <a:r>
              <a:rPr lang="en-US" altLang="en-US" sz="1800" i="0">
                <a:latin typeface="Times" pitchFamily="2" charset="0"/>
              </a:rPr>
              <a:t>.  Top row shows the images.  We get the next image by smoothing the image with a Gaussian with </a:t>
            </a:r>
            <a:r>
              <a:rPr lang="el-GR" altLang="en-US" sz="1800" i="0">
                <a:latin typeface="Times New Roman" panose="02020603050405020304" pitchFamily="18" charset="0"/>
              </a:rPr>
              <a:t>σ</a:t>
            </a:r>
            <a:r>
              <a:rPr lang="en-US" altLang="en-US" sz="1800" i="0">
                <a:latin typeface="Times New Roman" panose="02020603050405020304" pitchFamily="18" charset="0"/>
              </a:rPr>
              <a:t>=1 </a:t>
            </a:r>
            <a:r>
              <a:rPr lang="en-US" altLang="en-US" sz="1800" i="0">
                <a:latin typeface="Times" pitchFamily="2" charset="0"/>
              </a:rPr>
              <a:t>pixel, then sampling at every second pixel to get the next; bottom row shows the magnitude spectrum of these images.</a:t>
            </a:r>
          </a:p>
        </p:txBody>
      </p:sp>
      <p:sp>
        <p:nvSpPr>
          <p:cNvPr id="95235" name="TextBox 3">
            <a:extLst>
              <a:ext uri="{FF2B5EF4-FFF2-40B4-BE49-F238E27FC236}">
                <a16:creationId xmlns:a16="http://schemas.microsoft.com/office/drawing/2014/main" id="{040789F0-D24B-B24C-99E5-51AC90E596E0}"/>
              </a:ext>
            </a:extLst>
          </p:cNvPr>
          <p:cNvSpPr txBox="1">
            <a:spLocks noChangeArrowheads="1"/>
          </p:cNvSpPr>
          <p:nvPr/>
        </p:nvSpPr>
        <p:spPr bwMode="auto">
          <a:xfrm>
            <a:off x="228600" y="6248400"/>
            <a:ext cx="708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800" i="0">
                <a:latin typeface="Times" pitchFamily="2" charset="0"/>
              </a:rPr>
              <a:t>Low pass filter suppresses high frequency components with less aliasing </a:t>
            </a:r>
          </a:p>
        </p:txBody>
      </p:sp>
      <p:sp>
        <p:nvSpPr>
          <p:cNvPr id="95236" name="TextBox 4">
            <a:extLst>
              <a:ext uri="{FF2B5EF4-FFF2-40B4-BE49-F238E27FC236}">
                <a16:creationId xmlns:a16="http://schemas.microsoft.com/office/drawing/2014/main" id="{2220799C-2C61-2643-98C3-1EB6DF081DD8}"/>
              </a:ext>
            </a:extLst>
          </p:cNvPr>
          <p:cNvSpPr txBox="1">
            <a:spLocks noChangeArrowheads="1"/>
          </p:cNvSpPr>
          <p:nvPr/>
        </p:nvSpPr>
        <p:spPr bwMode="auto">
          <a:xfrm>
            <a:off x="5438775" y="3886200"/>
            <a:ext cx="16478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600">
                <a:solidFill>
                  <a:schemeClr val="tx1"/>
                </a:solidFill>
                <a:latin typeface="Times" pitchFamily="2" charset="0"/>
              </a:rPr>
              <a:t>reducing aliasing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2">
            <a:extLst>
              <a:ext uri="{FF2B5EF4-FFF2-40B4-BE49-F238E27FC236}">
                <a16:creationId xmlns:a16="http://schemas.microsoft.com/office/drawing/2014/main" id="{2DD997AF-0333-184D-9543-849088691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19200"/>
            <a:ext cx="8839200"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Rectangle 3">
            <a:extLst>
              <a:ext uri="{FF2B5EF4-FFF2-40B4-BE49-F238E27FC236}">
                <a16:creationId xmlns:a16="http://schemas.microsoft.com/office/drawing/2014/main" id="{1AC1C268-09AC-D84B-BA26-13295FD674EC}"/>
              </a:ext>
            </a:extLst>
          </p:cNvPr>
          <p:cNvSpPr>
            <a:spLocks noChangeArrowheads="1"/>
          </p:cNvSpPr>
          <p:nvPr/>
        </p:nvSpPr>
        <p:spPr bwMode="auto">
          <a:xfrm>
            <a:off x="152400" y="228600"/>
            <a:ext cx="8915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800" i="0">
                <a:latin typeface="Times" pitchFamily="2" charset="0"/>
              </a:rPr>
              <a:t>Sampling with smoothing (large </a:t>
            </a:r>
            <a:r>
              <a:rPr lang="el-GR" altLang="en-US" sz="1800" i="0">
                <a:latin typeface="Times New Roman" panose="02020603050405020304" pitchFamily="18" charset="0"/>
              </a:rPr>
              <a:t>σ</a:t>
            </a:r>
            <a:r>
              <a:rPr lang="en-US" altLang="en-US" sz="1800" i="0">
                <a:latin typeface="Times New Roman" panose="02020603050405020304" pitchFamily="18" charset="0"/>
              </a:rPr>
              <a:t>)</a:t>
            </a:r>
            <a:r>
              <a:rPr lang="en-US" altLang="en-US" sz="1800" i="0">
                <a:latin typeface="Times" pitchFamily="2" charset="0"/>
              </a:rPr>
              <a:t>.  Top row shows the images.  We get the next image by smoothing the image with a Gaussian with </a:t>
            </a:r>
            <a:r>
              <a:rPr lang="el-GR" altLang="en-US" sz="1800" i="0">
                <a:latin typeface="Times New Roman" panose="02020603050405020304" pitchFamily="18" charset="0"/>
              </a:rPr>
              <a:t>σ</a:t>
            </a:r>
            <a:r>
              <a:rPr lang="en-US" altLang="en-US" sz="1800" i="0">
                <a:latin typeface="Times New Roman" panose="02020603050405020304" pitchFamily="18" charset="0"/>
              </a:rPr>
              <a:t>=</a:t>
            </a:r>
            <a:r>
              <a:rPr lang="en-US" altLang="en-US" sz="1800" i="0">
                <a:latin typeface="Times" pitchFamily="2" charset="0"/>
              </a:rPr>
              <a:t>2 pixels, then sampling at every second pixel to get the next; bottom row shows the magnitude spectrum of these images.</a:t>
            </a:r>
          </a:p>
        </p:txBody>
      </p:sp>
      <p:sp>
        <p:nvSpPr>
          <p:cNvPr id="97283" name="Rectangle 3">
            <a:extLst>
              <a:ext uri="{FF2B5EF4-FFF2-40B4-BE49-F238E27FC236}">
                <a16:creationId xmlns:a16="http://schemas.microsoft.com/office/drawing/2014/main" id="{D34B377E-66E1-6C4C-AC8F-88DD82ED114D}"/>
              </a:ext>
            </a:extLst>
          </p:cNvPr>
          <p:cNvSpPr>
            <a:spLocks noChangeArrowheads="1"/>
          </p:cNvSpPr>
          <p:nvPr/>
        </p:nvSpPr>
        <p:spPr bwMode="auto">
          <a:xfrm>
            <a:off x="304800" y="6172200"/>
            <a:ext cx="891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800" i="0">
                <a:latin typeface="Times" pitchFamily="2" charset="0"/>
              </a:rPr>
              <a:t>Large </a:t>
            </a:r>
            <a:r>
              <a:rPr lang="el-GR" altLang="en-US" sz="1800" i="0">
                <a:latin typeface="Times New Roman" panose="02020603050405020304" pitchFamily="18" charset="0"/>
              </a:rPr>
              <a:t>σ</a:t>
            </a:r>
            <a:r>
              <a:rPr lang="en-US" altLang="en-US" sz="1800" i="0">
                <a:latin typeface="Times New Roman" panose="02020603050405020304" pitchFamily="18" charset="0"/>
              </a:rPr>
              <a:t> </a:t>
            </a:r>
            <a:r>
              <a:rPr lang="en-US" altLang="en-US" sz="1800" i="0">
                <a:latin typeface="Times New Roman" panose="02020603050405020304" pitchFamily="18" charset="0"/>
                <a:sym typeface="Wingdings" pitchFamily="2" charset="2"/>
              </a:rPr>
              <a:t> less aliasing, but with little detail</a:t>
            </a:r>
          </a:p>
          <a:p>
            <a:pPr>
              <a:spcBef>
                <a:spcPct val="0"/>
              </a:spcBef>
              <a:buFontTx/>
              <a:buNone/>
            </a:pPr>
            <a:r>
              <a:rPr lang="en-US" altLang="en-US" sz="1800" i="0">
                <a:latin typeface="Times New Roman" panose="02020603050405020304" pitchFamily="18" charset="0"/>
                <a:sym typeface="Wingdings" pitchFamily="2" charset="2"/>
              </a:rPr>
              <a:t>Gaussian is not an ideal low-pass filter</a:t>
            </a:r>
            <a:endParaRPr lang="en-US" altLang="en-US" sz="1800" i="0">
              <a:latin typeface="Times" pitchFamily="2" charset="0"/>
            </a:endParaRPr>
          </a:p>
        </p:txBody>
      </p:sp>
      <p:sp>
        <p:nvSpPr>
          <p:cNvPr id="97284" name="TextBox 4">
            <a:extLst>
              <a:ext uri="{FF2B5EF4-FFF2-40B4-BE49-F238E27FC236}">
                <a16:creationId xmlns:a16="http://schemas.microsoft.com/office/drawing/2014/main" id="{620763C8-9651-8344-9511-183B717D3939}"/>
              </a:ext>
            </a:extLst>
          </p:cNvPr>
          <p:cNvSpPr txBox="1">
            <a:spLocks noChangeArrowheads="1"/>
          </p:cNvSpPr>
          <p:nvPr/>
        </p:nvSpPr>
        <p:spPr bwMode="auto">
          <a:xfrm>
            <a:off x="5410200" y="3810000"/>
            <a:ext cx="11064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600">
                <a:solidFill>
                  <a:schemeClr val="tx1"/>
                </a:solidFill>
                <a:latin typeface="Times" pitchFamily="2" charset="0"/>
              </a:rPr>
              <a:t>lose details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2" descr="vg-nn-half">
            <a:extLst>
              <a:ext uri="{FF2B5EF4-FFF2-40B4-BE49-F238E27FC236}">
                <a16:creationId xmlns:a16="http://schemas.microsoft.com/office/drawing/2014/main" id="{6E42A807-D75E-A346-BF77-68D883686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638300"/>
            <a:ext cx="2833687"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0" name="Picture 3" descr="vg-nn-quarter">
            <a:extLst>
              <a:ext uri="{FF2B5EF4-FFF2-40B4-BE49-F238E27FC236}">
                <a16:creationId xmlns:a16="http://schemas.microsoft.com/office/drawing/2014/main" id="{70292A9D-DF30-B64E-9337-C6D000FE9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639888"/>
            <a:ext cx="2833688"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1" name="Picture 4" descr="vg-nn-eighth">
            <a:extLst>
              <a:ext uri="{FF2B5EF4-FFF2-40B4-BE49-F238E27FC236}">
                <a16:creationId xmlns:a16="http://schemas.microsoft.com/office/drawing/2014/main" id="{42AAE31C-3727-1543-A41E-5467DBF8D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27188"/>
            <a:ext cx="2849563" cy="375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Rectangle 5">
            <a:extLst>
              <a:ext uri="{FF2B5EF4-FFF2-40B4-BE49-F238E27FC236}">
                <a16:creationId xmlns:a16="http://schemas.microsoft.com/office/drawing/2014/main" id="{F464A0F7-A1FD-0648-9D76-13FCAA7948D3}"/>
              </a:ext>
            </a:extLst>
          </p:cNvPr>
          <p:cNvSpPr>
            <a:spLocks noGrp="1" noChangeArrowheads="1"/>
          </p:cNvSpPr>
          <p:nvPr>
            <p:ph type="title"/>
          </p:nvPr>
        </p:nvSpPr>
        <p:spPr/>
        <p:txBody>
          <a:bodyPr/>
          <a:lstStyle/>
          <a:p>
            <a:r>
              <a:rPr lang="en-US" altLang="en-US">
                <a:ea typeface="ＭＳ Ｐゴシック" panose="020B0600070205080204" pitchFamily="34" charset="-128"/>
              </a:rPr>
              <a:t>Subsampling without pre-filtering</a:t>
            </a:r>
          </a:p>
        </p:txBody>
      </p:sp>
      <p:sp>
        <p:nvSpPr>
          <p:cNvPr id="99333" name="Text Box 6">
            <a:extLst>
              <a:ext uri="{FF2B5EF4-FFF2-40B4-BE49-F238E27FC236}">
                <a16:creationId xmlns:a16="http://schemas.microsoft.com/office/drawing/2014/main" id="{CA46C61D-FD39-7643-BF6B-FD338122A583}"/>
              </a:ext>
            </a:extLst>
          </p:cNvPr>
          <p:cNvSpPr txBox="1">
            <a:spLocks noChangeArrowheads="1"/>
          </p:cNvSpPr>
          <p:nvPr/>
        </p:nvSpPr>
        <p:spPr bwMode="auto">
          <a:xfrm>
            <a:off x="4016375" y="5421313"/>
            <a:ext cx="1398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cs typeface="Arial" panose="020B0604020202020204" pitchFamily="34" charset="0"/>
              </a:rPr>
              <a:t>1/4  </a:t>
            </a:r>
            <a:r>
              <a:rPr lang="en-US" altLang="en-US" sz="1200">
                <a:latin typeface="Arial" panose="020B0604020202020204" pitchFamily="34" charset="0"/>
                <a:cs typeface="Arial" panose="020B0604020202020204" pitchFamily="34" charset="0"/>
              </a:rPr>
              <a:t>(2x zoom)</a:t>
            </a:r>
          </a:p>
        </p:txBody>
      </p:sp>
      <p:sp>
        <p:nvSpPr>
          <p:cNvPr id="99334" name="Text Box 7">
            <a:extLst>
              <a:ext uri="{FF2B5EF4-FFF2-40B4-BE49-F238E27FC236}">
                <a16:creationId xmlns:a16="http://schemas.microsoft.com/office/drawing/2014/main" id="{CC41C06A-3B39-7648-B5C7-85E60C0540CF}"/>
              </a:ext>
            </a:extLst>
          </p:cNvPr>
          <p:cNvSpPr txBox="1">
            <a:spLocks noChangeArrowheads="1"/>
          </p:cNvSpPr>
          <p:nvPr/>
        </p:nvSpPr>
        <p:spPr bwMode="auto">
          <a:xfrm>
            <a:off x="7216775" y="5421313"/>
            <a:ext cx="1398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cs typeface="Arial" panose="020B0604020202020204" pitchFamily="34" charset="0"/>
              </a:rPr>
              <a:t>1/8  </a:t>
            </a:r>
            <a:r>
              <a:rPr lang="en-US" altLang="en-US" sz="1200">
                <a:latin typeface="Arial" panose="020B0604020202020204" pitchFamily="34" charset="0"/>
                <a:cs typeface="Arial" panose="020B0604020202020204" pitchFamily="34" charset="0"/>
              </a:rPr>
              <a:t>(4x zoom)</a:t>
            </a:r>
          </a:p>
        </p:txBody>
      </p:sp>
      <p:sp>
        <p:nvSpPr>
          <p:cNvPr id="99335" name="Text Box 8">
            <a:extLst>
              <a:ext uri="{FF2B5EF4-FFF2-40B4-BE49-F238E27FC236}">
                <a16:creationId xmlns:a16="http://schemas.microsoft.com/office/drawing/2014/main" id="{7631012C-41CB-6E41-844F-28FA4BE4FC37}"/>
              </a:ext>
            </a:extLst>
          </p:cNvPr>
          <p:cNvSpPr txBox="1">
            <a:spLocks noChangeArrowheads="1"/>
          </p:cNvSpPr>
          <p:nvPr/>
        </p:nvSpPr>
        <p:spPr bwMode="auto">
          <a:xfrm>
            <a:off x="1397000" y="5421313"/>
            <a:ext cx="506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i="0">
                <a:latin typeface="Arial" panose="020B0604020202020204" pitchFamily="34" charset="0"/>
                <a:cs typeface="Arial" panose="020B0604020202020204" pitchFamily="34" charset="0"/>
              </a:rPr>
              <a:t>1/2</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Picture 2" descr="vg-gauss-eighth">
            <a:extLst>
              <a:ext uri="{FF2B5EF4-FFF2-40B4-BE49-F238E27FC236}">
                <a16:creationId xmlns:a16="http://schemas.microsoft.com/office/drawing/2014/main" id="{992ACC1A-C77D-754E-AF7C-2068CB9B45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516063"/>
            <a:ext cx="2830513"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Picture 3" descr="vg-gauss-quarter">
            <a:extLst>
              <a:ext uri="{FF2B5EF4-FFF2-40B4-BE49-F238E27FC236}">
                <a16:creationId xmlns:a16="http://schemas.microsoft.com/office/drawing/2014/main" id="{A1EF6B1D-CEF4-CF4D-8253-39F378D78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7175"/>
            <a:ext cx="282575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Picture 4" descr="vg-gauss-half">
            <a:extLst>
              <a:ext uri="{FF2B5EF4-FFF2-40B4-BE49-F238E27FC236}">
                <a16:creationId xmlns:a16="http://schemas.microsoft.com/office/drawing/2014/main" id="{3735F617-977F-BA49-B3AB-4AE506494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511300"/>
            <a:ext cx="28352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Rectangle 5">
            <a:extLst>
              <a:ext uri="{FF2B5EF4-FFF2-40B4-BE49-F238E27FC236}">
                <a16:creationId xmlns:a16="http://schemas.microsoft.com/office/drawing/2014/main" id="{9AC28396-1CFC-DC46-99E1-69F91245E19F}"/>
              </a:ext>
            </a:extLst>
          </p:cNvPr>
          <p:cNvSpPr>
            <a:spLocks noGrp="1" noChangeArrowheads="1"/>
          </p:cNvSpPr>
          <p:nvPr>
            <p:ph type="title"/>
          </p:nvPr>
        </p:nvSpPr>
        <p:spPr/>
        <p:txBody>
          <a:bodyPr/>
          <a:lstStyle/>
          <a:p>
            <a:r>
              <a:rPr lang="en-US" altLang="en-US">
                <a:ea typeface="ＭＳ Ｐゴシック" panose="020B0600070205080204" pitchFamily="34" charset="-128"/>
              </a:rPr>
              <a:t>Subsampling with Gaussian pre-filtering</a:t>
            </a:r>
          </a:p>
        </p:txBody>
      </p:sp>
      <p:sp>
        <p:nvSpPr>
          <p:cNvPr id="100357" name="Text Box 6">
            <a:extLst>
              <a:ext uri="{FF2B5EF4-FFF2-40B4-BE49-F238E27FC236}">
                <a16:creationId xmlns:a16="http://schemas.microsoft.com/office/drawing/2014/main" id="{DD68B23D-56B9-0647-AB58-228AE862B22D}"/>
              </a:ext>
            </a:extLst>
          </p:cNvPr>
          <p:cNvSpPr txBox="1">
            <a:spLocks noChangeArrowheads="1"/>
          </p:cNvSpPr>
          <p:nvPr/>
        </p:nvSpPr>
        <p:spPr bwMode="auto">
          <a:xfrm>
            <a:off x="4267200" y="5410200"/>
            <a:ext cx="1012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G 1/4 </a:t>
            </a:r>
          </a:p>
        </p:txBody>
      </p:sp>
      <p:sp>
        <p:nvSpPr>
          <p:cNvPr id="100358" name="Text Box 7">
            <a:extLst>
              <a:ext uri="{FF2B5EF4-FFF2-40B4-BE49-F238E27FC236}">
                <a16:creationId xmlns:a16="http://schemas.microsoft.com/office/drawing/2014/main" id="{6DBCE5FE-EFDB-D241-B21C-21E682E974F3}"/>
              </a:ext>
            </a:extLst>
          </p:cNvPr>
          <p:cNvSpPr txBox="1">
            <a:spLocks noChangeArrowheads="1"/>
          </p:cNvSpPr>
          <p:nvPr/>
        </p:nvSpPr>
        <p:spPr bwMode="auto">
          <a:xfrm>
            <a:off x="7377113" y="541020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G 1/8</a:t>
            </a:r>
          </a:p>
        </p:txBody>
      </p:sp>
      <p:sp>
        <p:nvSpPr>
          <p:cNvPr id="100359" name="Text Box 8">
            <a:extLst>
              <a:ext uri="{FF2B5EF4-FFF2-40B4-BE49-F238E27FC236}">
                <a16:creationId xmlns:a16="http://schemas.microsoft.com/office/drawing/2014/main" id="{07FF68D7-537D-9D4F-8634-53AF07E0D920}"/>
              </a:ext>
            </a:extLst>
          </p:cNvPr>
          <p:cNvSpPr txBox="1">
            <a:spLocks noChangeArrowheads="1"/>
          </p:cNvSpPr>
          <p:nvPr/>
        </p:nvSpPr>
        <p:spPr bwMode="auto">
          <a:xfrm>
            <a:off x="533400" y="54102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i="0">
                <a:latin typeface="Arial" panose="020B0604020202020204" pitchFamily="34" charset="0"/>
                <a:cs typeface="Arial" panose="020B0604020202020204" pitchFamily="34" charset="0"/>
              </a:rPr>
              <a:t>Gaussian 1/2</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699D4A-BFAE-2D42-9C6D-6CFE7179F609}"/>
              </a:ext>
            </a:extLst>
          </p:cNvPr>
          <p:cNvSpPr>
            <a:spLocks noGrp="1" noChangeArrowheads="1"/>
          </p:cNvSpPr>
          <p:nvPr>
            <p:ph idx="1"/>
          </p:nvPr>
        </p:nvSpPr>
        <p:spPr>
          <a:xfrm>
            <a:off x="457200" y="1219200"/>
            <a:ext cx="8458200" cy="2209800"/>
          </a:xfrm>
        </p:spPr>
        <p:txBody>
          <a:bodyPr/>
          <a:lstStyle/>
          <a:p>
            <a:r>
              <a:rPr lang="en-US" altLang="en-US" sz="2100">
                <a:ea typeface="ＭＳ Ｐゴシック" panose="020B0600070205080204" pitchFamily="34" charset="-128"/>
              </a:rPr>
              <a:t>Early processing in humans filters for various orientations and scales of frequency</a:t>
            </a:r>
          </a:p>
          <a:p>
            <a:r>
              <a:rPr lang="en-US" altLang="en-US" sz="2100">
                <a:ea typeface="ＭＳ Ｐゴシック" panose="020B0600070205080204" pitchFamily="34" charset="-128"/>
              </a:rPr>
              <a:t>Perceptual cues in the mid-high frequencies dominate perception</a:t>
            </a:r>
          </a:p>
          <a:p>
            <a:r>
              <a:rPr lang="en-US" altLang="en-US" sz="2100">
                <a:ea typeface="ＭＳ Ｐゴシック" panose="020B0600070205080204" pitchFamily="34" charset="-128"/>
              </a:rPr>
              <a:t>When we see an image from far away, we are effectively subsampling it</a:t>
            </a:r>
          </a:p>
        </p:txBody>
      </p:sp>
      <p:pic>
        <p:nvPicPr>
          <p:cNvPr id="101378" name="Picture 2" descr="http://www.mathworks.co.kr/matlabcentral/fx_files/23253/1/gabor.png">
            <a:extLst>
              <a:ext uri="{FF2B5EF4-FFF2-40B4-BE49-F238E27FC236}">
                <a16:creationId xmlns:a16="http://schemas.microsoft.com/office/drawing/2014/main" id="{F42C2E34-F04B-0B46-BBA7-15283BE6B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475" y="3124200"/>
            <a:ext cx="56737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9" name="TextBox 5">
            <a:extLst>
              <a:ext uri="{FF2B5EF4-FFF2-40B4-BE49-F238E27FC236}">
                <a16:creationId xmlns:a16="http://schemas.microsoft.com/office/drawing/2014/main" id="{EDACBE06-C6C7-BF44-A213-8235DA355272}"/>
              </a:ext>
            </a:extLst>
          </p:cNvPr>
          <p:cNvSpPr txBox="1">
            <a:spLocks noChangeArrowheads="1"/>
          </p:cNvSpPr>
          <p:nvPr/>
        </p:nvSpPr>
        <p:spPr bwMode="auto">
          <a:xfrm>
            <a:off x="1498600" y="6019800"/>
            <a:ext cx="6037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i="0">
                <a:latin typeface="Arial" panose="020B0604020202020204" pitchFamily="34" charset="0"/>
                <a:cs typeface="Arial" panose="020B0604020202020204" pitchFamily="34" charset="0"/>
              </a:rPr>
              <a:t>Early Visual Processing: Multi-scale edge and blob </a:t>
            </a:r>
            <a:r>
              <a:rPr lang="en-US" altLang="en-US" sz="2000" i="0">
                <a:latin typeface="Arial" panose="020B0604020202020204" pitchFamily="34" charset="0"/>
                <a:cs typeface="Arial" panose="020B0604020202020204" pitchFamily="34" charset="0"/>
              </a:rPr>
              <a:t>filters</a:t>
            </a:r>
          </a:p>
        </p:txBody>
      </p:sp>
      <p:sp>
        <p:nvSpPr>
          <p:cNvPr id="101380" name="Title 6">
            <a:extLst>
              <a:ext uri="{FF2B5EF4-FFF2-40B4-BE49-F238E27FC236}">
                <a16:creationId xmlns:a16="http://schemas.microsoft.com/office/drawing/2014/main" id="{40E3E171-B548-C243-90C0-4A2AD2741E19}"/>
              </a:ext>
            </a:extLst>
          </p:cNvPr>
          <p:cNvSpPr>
            <a:spLocks noGrp="1" noChangeArrowheads="1"/>
          </p:cNvSpPr>
          <p:nvPr>
            <p:ph type="title"/>
          </p:nvPr>
        </p:nvSpPr>
        <p:spPr/>
        <p:txBody>
          <a:bodyPr/>
          <a:lstStyle/>
          <a:p>
            <a:r>
              <a:rPr lang="en-US" altLang="en-US" dirty="0">
                <a:ea typeface="ＭＳ Ｐゴシック" panose="020B0600070205080204" pitchFamily="34" charset="-128"/>
              </a:rPr>
              <a:t>Visual perception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2" descr="CSFchartPslide">
            <a:extLst>
              <a:ext uri="{FF2B5EF4-FFF2-40B4-BE49-F238E27FC236}">
                <a16:creationId xmlns:a16="http://schemas.microsoft.com/office/drawing/2014/main" id="{26AEE767-900E-184A-98DA-F71FA99F2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1676400"/>
            <a:ext cx="5715000" cy="38100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2402" name="Rectangle 4">
            <a:extLst>
              <a:ext uri="{FF2B5EF4-FFF2-40B4-BE49-F238E27FC236}">
                <a16:creationId xmlns:a16="http://schemas.microsoft.com/office/drawing/2014/main" id="{0552EFD7-96C4-FB4C-A2BB-6A1CF3FA647F}"/>
              </a:ext>
            </a:extLst>
          </p:cNvPr>
          <p:cNvSpPr>
            <a:spLocks noGrp="1" noChangeArrowheads="1"/>
          </p:cNvSpPr>
          <p:nvPr>
            <p:ph type="title"/>
          </p:nvPr>
        </p:nvSpPr>
        <p:spPr/>
        <p:txBody>
          <a:bodyPr/>
          <a:lstStyle/>
          <a:p>
            <a:r>
              <a:rPr lang="en-GB" altLang="en-US">
                <a:ea typeface="ＭＳ Ｐゴシック" panose="020B0600070205080204" pitchFamily="34" charset="-128"/>
              </a:rPr>
              <a:t>Campbell-Robson contrast sensitivity curve</a:t>
            </a:r>
          </a:p>
        </p:txBody>
      </p:sp>
      <p:sp>
        <p:nvSpPr>
          <p:cNvPr id="514053" name="Freeform 5">
            <a:extLst>
              <a:ext uri="{FF2B5EF4-FFF2-40B4-BE49-F238E27FC236}">
                <a16:creationId xmlns:a16="http://schemas.microsoft.com/office/drawing/2014/main" id="{7BC9AC22-E78F-9746-8F53-4EDD3CBAC2B2}"/>
              </a:ext>
            </a:extLst>
          </p:cNvPr>
          <p:cNvSpPr>
            <a:spLocks/>
          </p:cNvSpPr>
          <p:nvPr/>
        </p:nvSpPr>
        <p:spPr bwMode="auto">
          <a:xfrm>
            <a:off x="1725613" y="1952625"/>
            <a:ext cx="5641975" cy="3600450"/>
          </a:xfrm>
          <a:custGeom>
            <a:avLst/>
            <a:gdLst>
              <a:gd name="T0" fmla="*/ 0 w 4344"/>
              <a:gd name="T1" fmla="*/ 2147483646 h 2806"/>
              <a:gd name="T2" fmla="*/ 2147483646 w 4344"/>
              <a:gd name="T3" fmla="*/ 2147483646 h 2806"/>
              <a:gd name="T4" fmla="*/ 2147483646 w 4344"/>
              <a:gd name="T5" fmla="*/ 2147483646 h 2806"/>
              <a:gd name="T6" fmla="*/ 2147483646 w 4344"/>
              <a:gd name="T7" fmla="*/ 2147483646 h 2806"/>
              <a:gd name="T8" fmla="*/ 2147483646 w 4344"/>
              <a:gd name="T9" fmla="*/ 2147483646 h 2806"/>
              <a:gd name="T10" fmla="*/ 0 60000 65536"/>
              <a:gd name="T11" fmla="*/ 0 60000 65536"/>
              <a:gd name="T12" fmla="*/ 0 60000 65536"/>
              <a:gd name="T13" fmla="*/ 0 60000 65536"/>
              <a:gd name="T14" fmla="*/ 0 60000 65536"/>
              <a:gd name="T15" fmla="*/ 0 w 4344"/>
              <a:gd name="T16" fmla="*/ 0 h 2806"/>
              <a:gd name="T17" fmla="*/ 4344 w 4344"/>
              <a:gd name="T18" fmla="*/ 2806 h 2806"/>
            </a:gdLst>
            <a:ahLst/>
            <a:cxnLst>
              <a:cxn ang="T10">
                <a:pos x="T0" y="T1"/>
              </a:cxn>
              <a:cxn ang="T11">
                <a:pos x="T2" y="T3"/>
              </a:cxn>
              <a:cxn ang="T12">
                <a:pos x="T4" y="T5"/>
              </a:cxn>
              <a:cxn ang="T13">
                <a:pos x="T6" y="T7"/>
              </a:cxn>
              <a:cxn ang="T14">
                <a:pos x="T8" y="T9"/>
              </a:cxn>
            </a:cxnLst>
            <a:rect l="T15" t="T16" r="T17" b="T18"/>
            <a:pathLst>
              <a:path w="4344" h="2806">
                <a:moveTo>
                  <a:pt x="0" y="2806"/>
                </a:moveTo>
                <a:cubicBezTo>
                  <a:pt x="409" y="2023"/>
                  <a:pt x="818" y="1240"/>
                  <a:pt x="1200" y="778"/>
                </a:cubicBezTo>
                <a:cubicBezTo>
                  <a:pt x="1582" y="316"/>
                  <a:pt x="1930" y="68"/>
                  <a:pt x="2292" y="34"/>
                </a:cubicBezTo>
                <a:cubicBezTo>
                  <a:pt x="2654" y="0"/>
                  <a:pt x="3030" y="288"/>
                  <a:pt x="3372" y="574"/>
                </a:cubicBezTo>
                <a:cubicBezTo>
                  <a:pt x="3714" y="860"/>
                  <a:pt x="4182" y="1554"/>
                  <a:pt x="4344" y="1750"/>
                </a:cubicBezTo>
              </a:path>
            </a:pathLst>
          </a:custGeom>
          <a:noFill/>
          <a:ln w="762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404" name="TextBox 1">
            <a:extLst>
              <a:ext uri="{FF2B5EF4-FFF2-40B4-BE49-F238E27FC236}">
                <a16:creationId xmlns:a16="http://schemas.microsoft.com/office/drawing/2014/main" id="{E108A875-C7E7-A94B-A57B-B1CA774E3B3B}"/>
              </a:ext>
            </a:extLst>
          </p:cNvPr>
          <p:cNvSpPr txBox="1">
            <a:spLocks noChangeArrowheads="1"/>
          </p:cNvSpPr>
          <p:nvPr/>
        </p:nvSpPr>
        <p:spPr bwMode="auto">
          <a:xfrm>
            <a:off x="1066800" y="5715000"/>
            <a:ext cx="7212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800" i="0">
                <a:latin typeface="Times New Roman" panose="02020603050405020304" pitchFamily="18" charset="0"/>
              </a:rPr>
              <a:t>Detect slight change in shades of gray before they become indistinguishable</a:t>
            </a:r>
          </a:p>
          <a:p>
            <a:pPr>
              <a:spcBef>
                <a:spcPct val="0"/>
              </a:spcBef>
              <a:buFontTx/>
              <a:buNone/>
            </a:pPr>
            <a:r>
              <a:rPr lang="en-US" altLang="en-US" sz="1800" i="0">
                <a:latin typeface="Times New Roman" panose="02020603050405020304" pitchFamily="18" charset="0"/>
              </a:rPr>
              <a:t>Contrast sensitivity is better for mid-range spatial frequencies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14053"/>
                                        </p:tgtEl>
                                        <p:attrNameLst>
                                          <p:attrName>style.visibility</p:attrName>
                                        </p:attrNameLst>
                                      </p:cBhvr>
                                      <p:to>
                                        <p:strVal val="visible"/>
                                      </p:to>
                                    </p:set>
                                    <p:animEffect transition="in" filter="dissolve">
                                      <p:cBhvr>
                                        <p:cTn id="7" dur="500"/>
                                        <p:tgtEl>
                                          <p:spTgt spid="514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1362556D-7352-C040-BD22-F5C5B138241E}"/>
              </a:ext>
            </a:extLst>
          </p:cNvPr>
          <p:cNvSpPr>
            <a:spLocks noGrp="1" noChangeArrowheads="1"/>
          </p:cNvSpPr>
          <p:nvPr>
            <p:ph type="title"/>
          </p:nvPr>
        </p:nvSpPr>
        <p:spPr/>
        <p:txBody>
          <a:bodyPr/>
          <a:lstStyle/>
          <a:p>
            <a:r>
              <a:rPr lang="en-US" altLang="en-US">
                <a:ea typeface="ＭＳ Ｐゴシック" panose="020B0600070205080204" pitchFamily="34" charset="-128"/>
              </a:rPr>
              <a:t>Things to remember</a:t>
            </a:r>
          </a:p>
        </p:txBody>
      </p:sp>
      <p:sp>
        <p:nvSpPr>
          <p:cNvPr id="70659" name="Content Placeholder 2">
            <a:extLst>
              <a:ext uri="{FF2B5EF4-FFF2-40B4-BE49-F238E27FC236}">
                <a16:creationId xmlns:a16="http://schemas.microsoft.com/office/drawing/2014/main" id="{411FCD30-E0A1-4F49-B955-006449D1F7ED}"/>
              </a:ext>
            </a:extLst>
          </p:cNvPr>
          <p:cNvSpPr>
            <a:spLocks noGrp="1" noChangeArrowheads="1"/>
          </p:cNvSpPr>
          <p:nvPr>
            <p:ph idx="1"/>
          </p:nvPr>
        </p:nvSpPr>
        <p:spPr>
          <a:xfrm>
            <a:off x="457200" y="1570038"/>
            <a:ext cx="6096000" cy="4754562"/>
          </a:xfrm>
        </p:spPr>
        <p:txBody>
          <a:bodyPr/>
          <a:lstStyle/>
          <a:p>
            <a:pPr>
              <a:lnSpc>
                <a:spcPct val="80000"/>
              </a:lnSpc>
            </a:pPr>
            <a:r>
              <a:rPr lang="en-US" altLang="en-US" sz="2700">
                <a:ea typeface="ＭＳ Ｐゴシック" panose="020B0600070205080204" pitchFamily="34" charset="-128"/>
              </a:rPr>
              <a:t>Sometimes it makes sense to think of images and filtering in the frequency domain</a:t>
            </a:r>
          </a:p>
          <a:p>
            <a:pPr lvl="1">
              <a:lnSpc>
                <a:spcPct val="80000"/>
              </a:lnSpc>
            </a:pPr>
            <a:r>
              <a:rPr lang="en-US" altLang="en-US" sz="2400">
                <a:ea typeface="ＭＳ Ｐゴシック" panose="020B0600070205080204" pitchFamily="34" charset="-128"/>
              </a:rPr>
              <a:t>Fourier analysis</a:t>
            </a:r>
            <a:endParaRPr lang="en-US" altLang="en-US" sz="2700">
              <a:ea typeface="ＭＳ Ｐゴシック" panose="020B0600070205080204" pitchFamily="34" charset="-128"/>
            </a:endParaRPr>
          </a:p>
          <a:p>
            <a:pPr>
              <a:lnSpc>
                <a:spcPct val="80000"/>
              </a:lnSpc>
            </a:pPr>
            <a:r>
              <a:rPr lang="en-US" altLang="en-US" sz="2700">
                <a:ea typeface="ＭＳ Ｐゴシック" panose="020B0600070205080204" pitchFamily="34" charset="-128"/>
              </a:rPr>
              <a:t>Can be faster to filter using FFT for large images (N logN vs. N</a:t>
            </a:r>
            <a:r>
              <a:rPr lang="en-US" altLang="en-US" sz="2700" baseline="30000">
                <a:ea typeface="ＭＳ Ｐゴシック" panose="020B0600070205080204" pitchFamily="34" charset="-128"/>
              </a:rPr>
              <a:t>2</a:t>
            </a:r>
            <a:r>
              <a:rPr lang="en-US" altLang="en-US" sz="2700">
                <a:ea typeface="ＭＳ Ｐゴシック" panose="020B0600070205080204" pitchFamily="34" charset="-128"/>
              </a:rPr>
              <a:t> for auto-correlation)</a:t>
            </a:r>
          </a:p>
          <a:p>
            <a:pPr>
              <a:lnSpc>
                <a:spcPct val="80000"/>
              </a:lnSpc>
            </a:pPr>
            <a:r>
              <a:rPr lang="en-US" altLang="en-US" sz="2700">
                <a:ea typeface="ＭＳ Ｐゴシック" panose="020B0600070205080204" pitchFamily="34" charset="-128"/>
              </a:rPr>
              <a:t>Images are mostly smooth</a:t>
            </a:r>
          </a:p>
          <a:p>
            <a:pPr lvl="1">
              <a:lnSpc>
                <a:spcPct val="80000"/>
              </a:lnSpc>
            </a:pPr>
            <a:r>
              <a:rPr lang="en-US" altLang="en-US" sz="2400">
                <a:ea typeface="ＭＳ Ｐゴシック" panose="020B0600070205080204" pitchFamily="34" charset="-128"/>
              </a:rPr>
              <a:t>Basis for compression</a:t>
            </a:r>
            <a:endParaRPr lang="en-US" altLang="en-US" sz="2700">
              <a:ea typeface="ＭＳ Ｐゴシック" panose="020B0600070205080204" pitchFamily="34" charset="-128"/>
            </a:endParaRPr>
          </a:p>
          <a:p>
            <a:pPr>
              <a:lnSpc>
                <a:spcPct val="80000"/>
              </a:lnSpc>
            </a:pPr>
            <a:r>
              <a:rPr lang="en-US" altLang="en-US" sz="2700">
                <a:ea typeface="ＭＳ Ｐゴシック" panose="020B0600070205080204" pitchFamily="34" charset="-128"/>
              </a:rPr>
              <a:t>Remember to low-pass before sampling</a:t>
            </a:r>
          </a:p>
          <a:p>
            <a:pPr>
              <a:lnSpc>
                <a:spcPct val="80000"/>
              </a:lnSpc>
            </a:pPr>
            <a:endParaRPr lang="en-US" altLang="en-US" sz="2700">
              <a:ea typeface="ＭＳ Ｐゴシック" panose="020B0600070205080204" pitchFamily="34" charset="-128"/>
            </a:endParaRPr>
          </a:p>
          <a:p>
            <a:pPr>
              <a:lnSpc>
                <a:spcPct val="80000"/>
              </a:lnSpc>
            </a:pPr>
            <a:endParaRPr lang="en-US" altLang="en-US" sz="2700">
              <a:ea typeface="ＭＳ Ｐゴシック" panose="020B0600070205080204" pitchFamily="34" charset="-128"/>
            </a:endParaRPr>
          </a:p>
        </p:txBody>
      </p:sp>
      <p:pic>
        <p:nvPicPr>
          <p:cNvPr id="104451" name="Picture 3">
            <a:extLst>
              <a:ext uri="{FF2B5EF4-FFF2-40B4-BE49-F238E27FC236}">
                <a16:creationId xmlns:a16="http://schemas.microsoft.com/office/drawing/2014/main" id="{A5C277F8-1A99-9A4E-BF20-9283AD5CE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501" t="61481" r="40927" b="5122"/>
          <a:stretch>
            <a:fillRect/>
          </a:stretch>
        </p:blipFill>
        <p:spPr bwMode="auto">
          <a:xfrm>
            <a:off x="6977063" y="1111250"/>
            <a:ext cx="158591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2" name="Picture 5">
            <a:extLst>
              <a:ext uri="{FF2B5EF4-FFF2-40B4-BE49-F238E27FC236}">
                <a16:creationId xmlns:a16="http://schemas.microsoft.com/office/drawing/2014/main" id="{64822774-6C87-584B-BF7E-4EE72A190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762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own Arrow 6">
            <a:extLst>
              <a:ext uri="{FF2B5EF4-FFF2-40B4-BE49-F238E27FC236}">
                <a16:creationId xmlns:a16="http://schemas.microsoft.com/office/drawing/2014/main" id="{7F92D1D8-6A00-5C4F-A694-9F61D833B4A9}"/>
              </a:ext>
            </a:extLst>
          </p:cNvPr>
          <p:cNvSpPr/>
          <p:nvPr/>
        </p:nvSpPr>
        <p:spPr>
          <a:xfrm>
            <a:off x="7664450" y="762000"/>
            <a:ext cx="2286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Arial" charset="0"/>
            </a:endParaRPr>
          </a:p>
        </p:txBody>
      </p:sp>
      <p:pic>
        <p:nvPicPr>
          <p:cNvPr id="8" name="Picture 2" descr="C:\Users\Hoiem\Documents\Classes\Computational Photography - Fall 2010\lectures\demos\fftims\flowers_fft.png">
            <a:extLst>
              <a:ext uri="{FF2B5EF4-FFF2-40B4-BE49-F238E27FC236}">
                <a16:creationId xmlns:a16="http://schemas.microsoft.com/office/drawing/2014/main" id="{91C07DD0-FD9A-8B42-88F1-EBC67D25507E}"/>
              </a:ext>
            </a:extLst>
          </p:cNvPr>
          <p:cNvPicPr>
            <a:picLocks noChangeArrowheads="1"/>
          </p:cNvPicPr>
          <p:nvPr/>
        </p:nvPicPr>
        <p:blipFill>
          <a:blip r:embed="rId4">
            <a:extLst>
              <a:ext uri="{28A0092B-C50C-407E-A947-70E740481C1C}">
                <a14:useLocalDpi xmlns:a14="http://schemas.microsoft.com/office/drawing/2010/main" val="0"/>
              </a:ext>
            </a:extLst>
          </a:blip>
          <a:srcRect l="29167" t="8333" r="26042" b="12500"/>
          <a:stretch>
            <a:fillRect/>
          </a:stretch>
        </p:blipFill>
        <p:spPr bwMode="auto">
          <a:xfrm>
            <a:off x="7239000" y="40386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sine-sample-5">
            <a:extLst>
              <a:ext uri="{FF2B5EF4-FFF2-40B4-BE49-F238E27FC236}">
                <a16:creationId xmlns:a16="http://schemas.microsoft.com/office/drawing/2014/main" id="{85D373D0-781A-D340-B258-8A7B8DB5C8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1235"/>
          <a:stretch>
            <a:fillRect/>
          </a:stretch>
        </p:blipFill>
        <p:spPr bwMode="auto">
          <a:xfrm>
            <a:off x="6629400" y="5334000"/>
            <a:ext cx="22860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D70D8A80-4C17-0645-81EC-20B3D6E182F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Edge orientation</a:t>
            </a:r>
          </a:p>
        </p:txBody>
      </p:sp>
      <p:pic>
        <p:nvPicPr>
          <p:cNvPr id="8194" name="Picture 2">
            <a:extLst>
              <a:ext uri="{FF2B5EF4-FFF2-40B4-BE49-F238E27FC236}">
                <a16:creationId xmlns:a16="http://schemas.microsoft.com/office/drawing/2014/main" id="{333065E1-9DD3-3E43-A5C9-F6A8802EC4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95400"/>
            <a:ext cx="27940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a:extLst>
              <a:ext uri="{FF2B5EF4-FFF2-40B4-BE49-F238E27FC236}">
                <a16:creationId xmlns:a16="http://schemas.microsoft.com/office/drawing/2014/main" id="{80FCC5A8-F174-D14D-9FD5-61081D4233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581400"/>
            <a:ext cx="23431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a:extLst>
              <a:ext uri="{FF2B5EF4-FFF2-40B4-BE49-F238E27FC236}">
                <a16:creationId xmlns:a16="http://schemas.microsoft.com/office/drawing/2014/main" id="{A32262E7-B09C-AF43-8AB8-6A61751ED61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166813"/>
            <a:ext cx="3962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a:extLst>
              <a:ext uri="{FF2B5EF4-FFF2-40B4-BE49-F238E27FC236}">
                <a16:creationId xmlns:a16="http://schemas.microsoft.com/office/drawing/2014/main" id="{50F6E911-CFCF-1345-91FF-6E22070E872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814763"/>
            <a:ext cx="3962400"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3">
            <a:extLst>
              <a:ext uri="{FF2B5EF4-FFF2-40B4-BE49-F238E27FC236}">
                <a16:creationId xmlns:a16="http://schemas.microsoft.com/office/drawing/2014/main" id="{C4926501-2F4D-0A4F-AEFF-A34B03B092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858" t="19524" r="7715" b="18698"/>
          <a:stretch>
            <a:fillRect/>
          </a:stretch>
        </p:blipFill>
        <p:spPr bwMode="auto">
          <a:xfrm>
            <a:off x="6157913" y="76200"/>
            <a:ext cx="2743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A2C76FFB-C079-F64A-B81E-0FD70BB08EC9}"/>
              </a:ext>
            </a:extLst>
          </p:cNvPr>
          <p:cNvSpPr>
            <a:spLocks noGrp="1" noChangeArrowheads="1"/>
          </p:cNvSpPr>
          <p:nvPr>
            <p:ph type="title"/>
          </p:nvPr>
        </p:nvSpPr>
        <p:spPr/>
        <p:txBody>
          <a:bodyPr/>
          <a:lstStyle/>
          <a:p>
            <a:pPr eaLnBrk="1" hangingPunct="1"/>
            <a:r>
              <a:rPr lang="en-US" altLang="en-US">
                <a:latin typeface="Calibri" panose="020F0502020204030204" pitchFamily="34" charset="0"/>
                <a:ea typeface="ＭＳ Ｐゴシック" panose="020B0600070205080204" pitchFamily="34" charset="-128"/>
              </a:rPr>
              <a:t>Fourier bases</a:t>
            </a:r>
          </a:p>
        </p:txBody>
      </p:sp>
      <p:pic>
        <p:nvPicPr>
          <p:cNvPr id="6146" name="Picture 3">
            <a:extLst>
              <a:ext uri="{FF2B5EF4-FFF2-40B4-BE49-F238E27FC236}">
                <a16:creationId xmlns:a16="http://schemas.microsoft.com/office/drawing/2014/main" id="{A12927BE-564A-1A49-8309-FF6C4E4F1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858" t="19524" r="7715" b="18698"/>
          <a:stretch>
            <a:fillRect/>
          </a:stretch>
        </p:blipFill>
        <p:spPr bwMode="auto">
          <a:xfrm>
            <a:off x="228600" y="1371600"/>
            <a:ext cx="868680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5">
            <a:extLst>
              <a:ext uri="{FF2B5EF4-FFF2-40B4-BE49-F238E27FC236}">
                <a16:creationId xmlns:a16="http://schemas.microsoft.com/office/drawing/2014/main" id="{972A24E0-CAF7-0E41-B497-3A68BB3B36C1}"/>
              </a:ext>
            </a:extLst>
          </p:cNvPr>
          <p:cNvSpPr>
            <a:spLocks noChangeArrowheads="1"/>
          </p:cNvSpPr>
          <p:nvPr/>
        </p:nvSpPr>
        <p:spPr bwMode="auto">
          <a:xfrm>
            <a:off x="4648200" y="2895600"/>
            <a:ext cx="4191000" cy="3200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endParaRPr lang="en-US" altLang="en-US" sz="2400">
              <a:solidFill>
                <a:schemeClr val="tx1"/>
              </a:solidFill>
              <a:latin typeface="Arial" panose="020B0604020202020204" pitchFamily="34" charset="0"/>
            </a:endParaRPr>
          </a:p>
        </p:txBody>
      </p:sp>
      <p:sp>
        <p:nvSpPr>
          <p:cNvPr id="444422" name="Text Box 6">
            <a:extLst>
              <a:ext uri="{FF2B5EF4-FFF2-40B4-BE49-F238E27FC236}">
                <a16:creationId xmlns:a16="http://schemas.microsoft.com/office/drawing/2014/main" id="{7F54E09F-2298-B148-A03D-DAAD80037FB9}"/>
              </a:ext>
            </a:extLst>
          </p:cNvPr>
          <p:cNvSpPr txBox="1">
            <a:spLocks noChangeArrowheads="1"/>
          </p:cNvSpPr>
          <p:nvPr/>
        </p:nvSpPr>
        <p:spPr bwMode="auto">
          <a:xfrm>
            <a:off x="381000" y="6234113"/>
            <a:ext cx="6361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a:latin typeface="Arial" panose="020B0604020202020204" pitchFamily="34" charset="0"/>
              </a:rPr>
              <a:t>This change of basis is the Fourier Transform</a:t>
            </a:r>
          </a:p>
        </p:txBody>
      </p:sp>
      <p:sp>
        <p:nvSpPr>
          <p:cNvPr id="6149" name="Text Box 10">
            <a:extLst>
              <a:ext uri="{FF2B5EF4-FFF2-40B4-BE49-F238E27FC236}">
                <a16:creationId xmlns:a16="http://schemas.microsoft.com/office/drawing/2014/main" id="{80AA06D8-1069-9645-A7C6-81AB1AF6B176}"/>
              </a:ext>
            </a:extLst>
          </p:cNvPr>
          <p:cNvSpPr txBox="1">
            <a:spLocks noChangeArrowheads="1"/>
          </p:cNvSpPr>
          <p:nvPr/>
        </p:nvSpPr>
        <p:spPr bwMode="auto">
          <a:xfrm>
            <a:off x="1295400" y="990600"/>
            <a:ext cx="679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400">
                <a:latin typeface="Arial" panose="020B0604020202020204" pitchFamily="34" charset="0"/>
              </a:rPr>
              <a:t>Teases away fast vs. slow changes in the image.</a:t>
            </a:r>
          </a:p>
        </p:txBody>
      </p:sp>
      <p:pic>
        <p:nvPicPr>
          <p:cNvPr id="6150" name="Picture 11">
            <a:extLst>
              <a:ext uri="{FF2B5EF4-FFF2-40B4-BE49-F238E27FC236}">
                <a16:creationId xmlns:a16="http://schemas.microsoft.com/office/drawing/2014/main" id="{6B5FA3A2-1FD8-B649-B8A9-403CACD11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124200"/>
            <a:ext cx="2151063"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a:extLst>
              <a:ext uri="{FF2B5EF4-FFF2-40B4-BE49-F238E27FC236}">
                <a16:creationId xmlns:a16="http://schemas.microsoft.com/office/drawing/2014/main" id="{085B8111-A935-9F41-8529-B893B881A831}"/>
              </a:ext>
            </a:extLst>
          </p:cNvPr>
          <p:cNvSpPr>
            <a:spLocks noGrp="1" noChangeArrowheads="1"/>
          </p:cNvSpPr>
          <p:nvPr>
            <p:ph idx="1"/>
          </p:nvPr>
        </p:nvSpPr>
        <p:spPr>
          <a:xfrm>
            <a:off x="457200" y="685800"/>
            <a:ext cx="8229600" cy="4906963"/>
          </a:xfrm>
        </p:spPr>
        <p:txBody>
          <a:bodyPr/>
          <a:lstStyle/>
          <a:p>
            <a:pPr marL="0">
              <a:buFontTx/>
              <a:buNone/>
            </a:pPr>
            <a:r>
              <a:rPr lang="en-US" altLang="en-US">
                <a:ea typeface="ＭＳ Ｐゴシック" panose="020B0600070205080204" pitchFamily="34" charset="-128"/>
              </a:rPr>
              <a:t>Why does a lower resolution image still make sense to us?  What do we lose?</a:t>
            </a:r>
          </a:p>
        </p:txBody>
      </p:sp>
      <p:sp>
        <p:nvSpPr>
          <p:cNvPr id="17" name="Right Arrow 16">
            <a:extLst>
              <a:ext uri="{FF2B5EF4-FFF2-40B4-BE49-F238E27FC236}">
                <a16:creationId xmlns:a16="http://schemas.microsoft.com/office/drawing/2014/main" id="{D1A4BE9C-9558-A742-BEE8-95DD5D3ED2F4}"/>
              </a:ext>
            </a:extLst>
          </p:cNvPr>
          <p:cNvSpPr/>
          <p:nvPr/>
        </p:nvSpPr>
        <p:spPr>
          <a:xfrm>
            <a:off x="5486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cs typeface="Arial" charset="0"/>
            </a:endParaRPr>
          </a:p>
        </p:txBody>
      </p:sp>
      <p:pic>
        <p:nvPicPr>
          <p:cNvPr id="13315" name="Picture 4" descr="http://farm1.static.flickr.com/47/136916757_8237b4a9fb.jpg">
            <a:extLst>
              <a:ext uri="{FF2B5EF4-FFF2-40B4-BE49-F238E27FC236}">
                <a16:creationId xmlns:a16="http://schemas.microsoft.com/office/drawing/2014/main" id="{9AC226FA-367D-2346-AD17-407890B99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67000"/>
            <a:ext cx="47625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http://farm1.static.flickr.com/47/136916757_8237b4a9fb.jpg">
            <a:extLst>
              <a:ext uri="{FF2B5EF4-FFF2-40B4-BE49-F238E27FC236}">
                <a16:creationId xmlns:a16="http://schemas.microsoft.com/office/drawing/2014/main" id="{5DEE9AD6-C336-7D46-BF80-3781DBA05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657600"/>
            <a:ext cx="20081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D7CD1BB6-774F-EE4A-B9B1-9555E0DB6155}"/>
              </a:ext>
            </a:extLst>
          </p:cNvPr>
          <p:cNvSpPr>
            <a:spLocks noGrp="1" noChangeArrowheads="1"/>
          </p:cNvSpPr>
          <p:nvPr>
            <p:ph type="title"/>
          </p:nvPr>
        </p:nvSpPr>
        <p:spPr/>
        <p:txBody>
          <a:bodyPr/>
          <a:lstStyle/>
          <a:p>
            <a:pPr eaLnBrk="1" hangingPunct="1"/>
            <a:r>
              <a:rPr lang="en-US" altLang="en-US">
                <a:latin typeface="Calibri" panose="020F0502020204030204" pitchFamily="34" charset="0"/>
                <a:ea typeface="ＭＳ Ｐゴシック" panose="020B0600070205080204" pitchFamily="34" charset="-128"/>
              </a:rPr>
              <a:t>Fourier bases</a:t>
            </a:r>
          </a:p>
        </p:txBody>
      </p:sp>
      <p:pic>
        <p:nvPicPr>
          <p:cNvPr id="7170" name="Picture 3">
            <a:extLst>
              <a:ext uri="{FF2B5EF4-FFF2-40B4-BE49-F238E27FC236}">
                <a16:creationId xmlns:a16="http://schemas.microsoft.com/office/drawing/2014/main" id="{BD9F340A-90CF-994B-815F-0BD81D6E8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858" t="19524" r="7715" b="18698"/>
          <a:stretch>
            <a:fillRect/>
          </a:stretch>
        </p:blipFill>
        <p:spPr bwMode="auto">
          <a:xfrm>
            <a:off x="381000" y="1295400"/>
            <a:ext cx="8382000"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 Box 4">
            <a:extLst>
              <a:ext uri="{FF2B5EF4-FFF2-40B4-BE49-F238E27FC236}">
                <a16:creationId xmlns:a16="http://schemas.microsoft.com/office/drawing/2014/main" id="{7E501751-40BB-AE46-BE45-0F71CCA89C5E}"/>
              </a:ext>
            </a:extLst>
          </p:cNvPr>
          <p:cNvSpPr txBox="1">
            <a:spLocks noChangeArrowheads="1"/>
          </p:cNvSpPr>
          <p:nvPr/>
        </p:nvSpPr>
        <p:spPr bwMode="auto">
          <a:xfrm>
            <a:off x="1301750" y="5867400"/>
            <a:ext cx="654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solidFill>
                  <a:srgbClr val="FFFFFF"/>
                </a:solidFill>
                <a:latin typeface="Arial" panose="020B0604020202020204" pitchFamily="34" charset="0"/>
              </a:rPr>
              <a:t>in Matlab, check out: imagesc(log(abs(fftshift(fft2(im)))))</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a:extLst>
              <a:ext uri="{FF2B5EF4-FFF2-40B4-BE49-F238E27FC236}">
                <a16:creationId xmlns:a16="http://schemas.microsoft.com/office/drawing/2014/main" id="{D70D8A80-4C17-0645-81EC-20B3D6E182F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Edge orientation</a:t>
            </a:r>
          </a:p>
        </p:txBody>
      </p:sp>
      <p:pic>
        <p:nvPicPr>
          <p:cNvPr id="8194" name="Picture 2">
            <a:extLst>
              <a:ext uri="{FF2B5EF4-FFF2-40B4-BE49-F238E27FC236}">
                <a16:creationId xmlns:a16="http://schemas.microsoft.com/office/drawing/2014/main" id="{333065E1-9DD3-3E43-A5C9-F6A8802EC4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95400"/>
            <a:ext cx="27940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a:extLst>
              <a:ext uri="{FF2B5EF4-FFF2-40B4-BE49-F238E27FC236}">
                <a16:creationId xmlns:a16="http://schemas.microsoft.com/office/drawing/2014/main" id="{80FCC5A8-F174-D14D-9FD5-61081D4233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581400"/>
            <a:ext cx="23431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a:extLst>
              <a:ext uri="{FF2B5EF4-FFF2-40B4-BE49-F238E27FC236}">
                <a16:creationId xmlns:a16="http://schemas.microsoft.com/office/drawing/2014/main" id="{A32262E7-B09C-AF43-8AB8-6A61751ED61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166813"/>
            <a:ext cx="3962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a:extLst>
              <a:ext uri="{FF2B5EF4-FFF2-40B4-BE49-F238E27FC236}">
                <a16:creationId xmlns:a16="http://schemas.microsoft.com/office/drawing/2014/main" id="{50F6E911-CFCF-1345-91FF-6E22070E872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814763"/>
            <a:ext cx="3962400"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3">
            <a:extLst>
              <a:ext uri="{FF2B5EF4-FFF2-40B4-BE49-F238E27FC236}">
                <a16:creationId xmlns:a16="http://schemas.microsoft.com/office/drawing/2014/main" id="{C4926501-2F4D-0A4F-AEFF-A34B03B092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858" t="19524" r="7715" b="18698"/>
          <a:stretch>
            <a:fillRect/>
          </a:stretch>
        </p:blipFill>
        <p:spPr bwMode="auto">
          <a:xfrm>
            <a:off x="6157913" y="76200"/>
            <a:ext cx="2743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4">
            <a:extLst>
              <a:ext uri="{FF2B5EF4-FFF2-40B4-BE49-F238E27FC236}">
                <a16:creationId xmlns:a16="http://schemas.microsoft.com/office/drawing/2014/main" id="{0EA70F25-E0FE-D34F-B54A-607C0D56B794}"/>
              </a:ext>
            </a:extLst>
          </p:cNvPr>
          <p:cNvSpPr>
            <a:spLocks noGrp="1" noChangeArrowheads="1"/>
          </p:cNvSpPr>
          <p:nvPr>
            <p:ph type="title"/>
          </p:nvPr>
        </p:nvSpPr>
        <p:spPr/>
        <p:txBody>
          <a:bodyPr/>
          <a:lstStyle/>
          <a:p>
            <a:pPr eaLnBrk="1" hangingPunct="1"/>
            <a:r>
              <a:rPr lang="en-US" altLang="en-US">
                <a:latin typeface="Calibri" panose="020F0502020204030204" pitchFamily="34" charset="0"/>
                <a:ea typeface="ＭＳ Ｐゴシック" panose="020B0600070205080204" pitchFamily="34" charset="-128"/>
              </a:rPr>
              <a:t>Man-made scene</a:t>
            </a:r>
          </a:p>
        </p:txBody>
      </p:sp>
      <p:pic>
        <p:nvPicPr>
          <p:cNvPr id="10242" name="Picture 7">
            <a:extLst>
              <a:ext uri="{FF2B5EF4-FFF2-40B4-BE49-F238E27FC236}">
                <a16:creationId xmlns:a16="http://schemas.microsoft.com/office/drawing/2014/main" id="{FF2B3A59-C9A8-F343-905E-CAE61EECAF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00" t="6476" r="9428" b="11046"/>
          <a:stretch>
            <a:fillRect/>
          </a:stretch>
        </p:blipFill>
        <p:spPr bwMode="auto">
          <a:xfrm>
            <a:off x="4876800" y="2209800"/>
            <a:ext cx="37750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4">
            <a:extLst>
              <a:ext uri="{FF2B5EF4-FFF2-40B4-BE49-F238E27FC236}">
                <a16:creationId xmlns:a16="http://schemas.microsoft.com/office/drawing/2014/main" id="{B36C63EE-03F3-DD41-89D4-5D6A75585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51075"/>
            <a:ext cx="388620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59DF8561-893D-3146-A772-DA9464391C01}"/>
              </a:ext>
            </a:extLst>
          </p:cNvPr>
          <p:cNvSpPr>
            <a:spLocks noGrp="1" noChangeArrowheads="1"/>
          </p:cNvSpPr>
          <p:nvPr>
            <p:ph type="title"/>
          </p:nvPr>
        </p:nvSpPr>
        <p:spPr>
          <a:xfrm>
            <a:off x="457200" y="152400"/>
            <a:ext cx="8229600" cy="914400"/>
          </a:xfrm>
        </p:spPr>
        <p:txBody>
          <a:bodyPr>
            <a:normAutofit fontScale="90000"/>
          </a:bodyPr>
          <a:lstStyle/>
          <a:p>
            <a:pPr eaLnBrk="1" hangingPunct="1">
              <a:defRPr/>
            </a:pPr>
            <a:r>
              <a:rPr lang="en-US" altLang="en-US" dirty="0">
                <a:ea typeface="+mj-ea"/>
                <a:cs typeface="+mj-cs"/>
              </a:rPr>
              <a:t>Can change spectrum, then reconstruct</a:t>
            </a:r>
          </a:p>
        </p:txBody>
      </p:sp>
      <p:pic>
        <p:nvPicPr>
          <p:cNvPr id="11266" name="Picture 7">
            <a:extLst>
              <a:ext uri="{FF2B5EF4-FFF2-40B4-BE49-F238E27FC236}">
                <a16:creationId xmlns:a16="http://schemas.microsoft.com/office/drawing/2014/main" id="{6D286749-E188-354C-9E10-1165BD15E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11313"/>
            <a:ext cx="8534400" cy="463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7C1DF8A8-6618-294B-9CCF-A4819273D7D2}"/>
              </a:ext>
            </a:extLst>
          </p:cNvPr>
          <p:cNvSpPr>
            <a:spLocks noGrp="1" noChangeArrowheads="1"/>
          </p:cNvSpPr>
          <p:nvPr>
            <p:ph type="title"/>
          </p:nvPr>
        </p:nvSpPr>
        <p:spPr/>
        <p:txBody>
          <a:bodyPr/>
          <a:lstStyle/>
          <a:p>
            <a:pPr eaLnBrk="1" hangingPunct="1"/>
            <a:r>
              <a:rPr lang="en-US" altLang="en-US">
                <a:latin typeface="Calibri" panose="020F0502020204030204" pitchFamily="34" charset="0"/>
                <a:ea typeface="ＭＳ Ｐゴシック" panose="020B0600070205080204" pitchFamily="34" charset="-128"/>
              </a:rPr>
              <a:t>Low and high pass filtering</a:t>
            </a:r>
          </a:p>
        </p:txBody>
      </p:sp>
      <p:pic>
        <p:nvPicPr>
          <p:cNvPr id="12290" name="Picture 4">
            <a:extLst>
              <a:ext uri="{FF2B5EF4-FFF2-40B4-BE49-F238E27FC236}">
                <a16:creationId xmlns:a16="http://schemas.microsoft.com/office/drawing/2014/main" id="{41D0A343-310F-C548-8DCE-4EC22AC46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20775"/>
            <a:ext cx="73914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5">
            <a:extLst>
              <a:ext uri="{FF2B5EF4-FFF2-40B4-BE49-F238E27FC236}">
                <a16:creationId xmlns:a16="http://schemas.microsoft.com/office/drawing/2014/main" id="{DCC825B9-72CF-FF4A-B6D8-6164C58CD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98913"/>
            <a:ext cx="7391400"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a:extLst>
              <a:ext uri="{FF2B5EF4-FFF2-40B4-BE49-F238E27FC236}">
                <a16:creationId xmlns:a16="http://schemas.microsoft.com/office/drawing/2014/main" id="{C42116AE-1737-8947-BCE5-97ED6F923962}"/>
              </a:ext>
            </a:extLst>
          </p:cNvPr>
          <p:cNvSpPr txBox="1">
            <a:spLocks/>
          </p:cNvSpPr>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r>
              <a:rPr lang="en-US" altLang="en-US">
                <a:solidFill>
                  <a:srgbClr val="FFFFFF"/>
                </a:solidFill>
                <a:latin typeface="Calibri" panose="020F0502020204030204" pitchFamily="34" charset="0"/>
              </a:rPr>
              <a:t>What is the spatial representation of the hard cutoff in the frequency domain?</a:t>
            </a:r>
          </a:p>
        </p:txBody>
      </p:sp>
      <p:sp>
        <p:nvSpPr>
          <p:cNvPr id="13314" name="Title 1">
            <a:extLst>
              <a:ext uri="{FF2B5EF4-FFF2-40B4-BE49-F238E27FC236}">
                <a16:creationId xmlns:a16="http://schemas.microsoft.com/office/drawing/2014/main" id="{449E329B-DFE9-334D-B1B4-893E052AF3AE}"/>
              </a:ext>
            </a:extLst>
          </p:cNvPr>
          <p:cNvSpPr>
            <a:spLocks noGrp="1" noChangeArrowheads="1"/>
          </p:cNvSpPr>
          <p:nvPr>
            <p:ph type="title"/>
          </p:nvPr>
        </p:nvSpPr>
        <p:spPr/>
        <p:txBody>
          <a:bodyPr/>
          <a:lstStyle/>
          <a:p>
            <a:pPr eaLnBrk="1" hangingPunct="1"/>
            <a:r>
              <a:rPr lang="en-US" altLang="en-US">
                <a:latin typeface="Calibri" panose="020F0502020204030204" pitchFamily="34" charset="0"/>
                <a:ea typeface="ＭＳ Ｐゴシック" panose="020B0600070205080204" pitchFamily="34" charset="-128"/>
              </a:rPr>
              <a:t>Sinc filter</a:t>
            </a:r>
          </a:p>
        </p:txBody>
      </p:sp>
      <p:sp>
        <p:nvSpPr>
          <p:cNvPr id="3" name="Content Placeholder 2">
            <a:extLst>
              <a:ext uri="{FF2B5EF4-FFF2-40B4-BE49-F238E27FC236}">
                <a16:creationId xmlns:a16="http://schemas.microsoft.com/office/drawing/2014/main" id="{4DE548ED-0703-3145-B4BC-23AF51CF2040}"/>
              </a:ext>
            </a:extLst>
          </p:cNvPr>
          <p:cNvSpPr>
            <a:spLocks noGrp="1" noChangeArrowheads="1"/>
          </p:cNvSpPr>
          <p:nvPr>
            <p:ph idx="1"/>
          </p:nvPr>
        </p:nvSpPr>
        <p:spPr>
          <a:xfrm>
            <a:off x="1143000" y="4648200"/>
            <a:ext cx="6629400" cy="1447800"/>
          </a:xfrm>
        </p:spPr>
        <p:txBody>
          <a:bodyPr/>
          <a:lstStyle/>
          <a:p>
            <a:pPr marL="0" indent="0" eaLnBrk="1" hangingPunct="1">
              <a:buFontTx/>
              <a:buNone/>
            </a:pPr>
            <a:r>
              <a:rPr lang="en-US" altLang="en-US" sz="2800">
                <a:latin typeface="Calibri" panose="020F0502020204030204" pitchFamily="34" charset="0"/>
                <a:ea typeface="ＭＳ Ｐゴシック" panose="020B0600070205080204" pitchFamily="34" charset="-128"/>
              </a:rPr>
              <a:t>  Frequency Domain         Spatial Domain</a:t>
            </a:r>
          </a:p>
        </p:txBody>
      </p:sp>
      <p:pic>
        <p:nvPicPr>
          <p:cNvPr id="106498" name="Picture 2" descr="C:\Users\James\Desktop\220px-Rectangular_function.svg.png">
            <a:extLst>
              <a:ext uri="{FF2B5EF4-FFF2-40B4-BE49-F238E27FC236}">
                <a16:creationId xmlns:a16="http://schemas.microsoft.com/office/drawing/2014/main" id="{2CAC2AD0-ED77-5C49-8D6C-0A980F442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913" y="2662238"/>
            <a:ext cx="2652712"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Picture 3" descr="C:\Users\James\Desktop\220px-Sinc_function_(normalized).svg.png">
            <a:extLst>
              <a:ext uri="{FF2B5EF4-FFF2-40B4-BE49-F238E27FC236}">
                <a16:creationId xmlns:a16="http://schemas.microsoft.com/office/drawing/2014/main" id="{1C774B39-88A4-3E4B-ADBE-770D885EC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088" y="2667000"/>
            <a:ext cx="2652712"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6498"/>
                                        </p:tgtEl>
                                        <p:attrNameLst>
                                          <p:attrName>style.visibility</p:attrName>
                                        </p:attrNameLst>
                                      </p:cBhvr>
                                      <p:to>
                                        <p:strVal val="visible"/>
                                      </p:to>
                                    </p:set>
                                    <p:animEffect transition="in" filter="fade">
                                      <p:cBhvr>
                                        <p:cTn id="10" dur="500"/>
                                        <p:tgtEl>
                                          <p:spTgt spid="106498"/>
                                        </p:tgtEl>
                                      </p:cBhvr>
                                    </p:animEffect>
                                  </p:childTnLst>
                                </p:cTn>
                              </p:par>
                              <p:par>
                                <p:cTn id="11" presetID="10" presetClass="entr" presetSubtype="0" fill="hold" nodeType="withEffect">
                                  <p:stCondLst>
                                    <p:cond delay="0"/>
                                  </p:stCondLst>
                                  <p:childTnLst>
                                    <p:set>
                                      <p:cBhvr>
                                        <p:cTn id="12" dur="1" fill="hold">
                                          <p:stCondLst>
                                            <p:cond delay="0"/>
                                          </p:stCondLst>
                                        </p:cTn>
                                        <p:tgtEl>
                                          <p:spTgt spid="106499"/>
                                        </p:tgtEl>
                                        <p:attrNameLst>
                                          <p:attrName>style.visibility</p:attrName>
                                        </p:attrNameLst>
                                      </p:cBhvr>
                                      <p:to>
                                        <p:strVal val="visible"/>
                                      </p:to>
                                    </p:set>
                                    <p:animEffect transition="in" filter="fade">
                                      <p:cBhvr>
                                        <p:cTn id="13" dur="500"/>
                                        <p:tgtEl>
                                          <p:spTgt spid="106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5C8C8568-4175-6743-BEAC-928D7B26EE6F}"/>
              </a:ext>
            </a:extLst>
          </p:cNvPr>
          <p:cNvSpPr>
            <a:spLocks noGrp="1" noChangeArrowheads="1"/>
          </p:cNvSpPr>
          <p:nvPr>
            <p:ph type="title"/>
          </p:nvPr>
        </p:nvSpPr>
        <p:spPr/>
        <p:txBody>
          <a:bodyPr/>
          <a:lstStyle/>
          <a:p>
            <a:pPr eaLnBrk="1" hangingPunct="1"/>
            <a:r>
              <a:rPr lang="en-US" altLang="en-US">
                <a:latin typeface="Calibri" panose="020F0502020204030204" pitchFamily="34" charset="0"/>
                <a:ea typeface="ＭＳ Ｐゴシック" panose="020B0600070205080204" pitchFamily="34" charset="-128"/>
              </a:rPr>
              <a:t>Review</a:t>
            </a:r>
          </a:p>
        </p:txBody>
      </p:sp>
      <p:sp>
        <p:nvSpPr>
          <p:cNvPr id="14338" name="Content Placeholder 2">
            <a:extLst>
              <a:ext uri="{FF2B5EF4-FFF2-40B4-BE49-F238E27FC236}">
                <a16:creationId xmlns:a16="http://schemas.microsoft.com/office/drawing/2014/main" id="{B5B714A9-DCE1-1243-AD34-C08187723AB6}"/>
              </a:ext>
            </a:extLst>
          </p:cNvPr>
          <p:cNvSpPr>
            <a:spLocks noGrp="1" noChangeArrowheads="1"/>
          </p:cNvSpPr>
          <p:nvPr>
            <p:ph idx="1"/>
          </p:nvPr>
        </p:nvSpPr>
        <p:spPr/>
        <p:txBody>
          <a:bodyPr/>
          <a:lstStyle/>
          <a:p>
            <a:pPr marL="514350" indent="-514350" eaLnBrk="1" hangingPunct="1">
              <a:buFont typeface="Calibri" panose="020F0502020204030204" pitchFamily="34" charset="0"/>
              <a:buAutoNum type="arabicPeriod"/>
            </a:pPr>
            <a:r>
              <a:rPr lang="en-US" altLang="en-US" sz="2000">
                <a:latin typeface="Calibri" panose="020F0502020204030204" pitchFamily="34" charset="0"/>
                <a:ea typeface="ＭＳ Ｐゴシック" panose="020B0600070205080204" pitchFamily="34" charset="-128"/>
              </a:rPr>
              <a:t>Match the spatial domain image to the Fourier magnitude image</a:t>
            </a:r>
          </a:p>
        </p:txBody>
      </p:sp>
      <p:pic>
        <p:nvPicPr>
          <p:cNvPr id="14339" name="Picture 2">
            <a:extLst>
              <a:ext uri="{FF2B5EF4-FFF2-40B4-BE49-F238E27FC236}">
                <a16:creationId xmlns:a16="http://schemas.microsoft.com/office/drawing/2014/main" id="{6E883798-92E8-D940-ACD9-080D3B48F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308" t="45232" r="61539" b="12923"/>
          <a:stretch>
            <a:fillRect/>
          </a:stretch>
        </p:blipFill>
        <p:spPr bwMode="auto">
          <a:xfrm>
            <a:off x="685800" y="5257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2">
            <a:extLst>
              <a:ext uri="{FF2B5EF4-FFF2-40B4-BE49-F238E27FC236}">
                <a16:creationId xmlns:a16="http://schemas.microsoft.com/office/drawing/2014/main" id="{E0975C81-05D8-B949-A1FB-93617AE2B4CD}"/>
              </a:ext>
            </a:extLst>
          </p:cNvPr>
          <p:cNvPicPr>
            <a:picLocks noChangeArrowheads="1"/>
          </p:cNvPicPr>
          <p:nvPr/>
        </p:nvPicPr>
        <p:blipFill>
          <a:blip r:embed="rId4">
            <a:extLst>
              <a:ext uri="{28A0092B-C50C-407E-A947-70E740481C1C}">
                <a14:useLocalDpi xmlns:a14="http://schemas.microsoft.com/office/drawing/2010/main" val="0"/>
              </a:ext>
            </a:extLst>
          </a:blip>
          <a:srcRect l="50603" t="52437" r="24097" b="18646"/>
          <a:stretch>
            <a:fillRect/>
          </a:stretch>
        </p:blipFill>
        <p:spPr bwMode="auto">
          <a:xfrm>
            <a:off x="3581400" y="2590800"/>
            <a:ext cx="144780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
            <a:extLst>
              <a:ext uri="{FF2B5EF4-FFF2-40B4-BE49-F238E27FC236}">
                <a16:creationId xmlns:a16="http://schemas.microsoft.com/office/drawing/2014/main" id="{C3EA5EBF-B831-6C47-AC19-1B74447A00D1}"/>
              </a:ext>
            </a:extLst>
          </p:cNvPr>
          <p:cNvPicPr>
            <a:picLocks noChangeArrowheads="1"/>
          </p:cNvPicPr>
          <p:nvPr/>
        </p:nvPicPr>
        <p:blipFill>
          <a:blip r:embed="rId5">
            <a:extLst>
              <a:ext uri="{28A0092B-C50C-407E-A947-70E740481C1C}">
                <a14:useLocalDpi xmlns:a14="http://schemas.microsoft.com/office/drawing/2010/main" val="0"/>
              </a:ext>
            </a:extLst>
          </a:blip>
          <a:srcRect l="6902" t="17175" r="61354" b="6760"/>
          <a:stretch>
            <a:fillRect/>
          </a:stretch>
        </p:blipFill>
        <p:spPr bwMode="auto">
          <a:xfrm>
            <a:off x="1600200" y="4267200"/>
            <a:ext cx="1752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2" descr="C:\Users\Hoiem\Documents\Classes\Computational Photography - Fall 2010\lectures\demos\fftims\flowers_fft.png">
            <a:extLst>
              <a:ext uri="{FF2B5EF4-FFF2-40B4-BE49-F238E27FC236}">
                <a16:creationId xmlns:a16="http://schemas.microsoft.com/office/drawing/2014/main" id="{E25B8768-DA8B-204A-ADBB-01FFF170206C}"/>
              </a:ext>
            </a:extLst>
          </p:cNvPr>
          <p:cNvPicPr>
            <a:picLocks noChangeArrowheads="1"/>
          </p:cNvPicPr>
          <p:nvPr/>
        </p:nvPicPr>
        <p:blipFill>
          <a:blip r:embed="rId6">
            <a:extLst>
              <a:ext uri="{28A0092B-C50C-407E-A947-70E740481C1C}">
                <a14:useLocalDpi xmlns:a14="http://schemas.microsoft.com/office/drawing/2010/main" val="0"/>
              </a:ext>
            </a:extLst>
          </a:blip>
          <a:srcRect l="29167" t="8333" r="26042" b="12500"/>
          <a:stretch>
            <a:fillRect/>
          </a:stretch>
        </p:blipFill>
        <p:spPr bwMode="auto">
          <a:xfrm>
            <a:off x="1828800" y="2514600"/>
            <a:ext cx="144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2">
            <a:extLst>
              <a:ext uri="{FF2B5EF4-FFF2-40B4-BE49-F238E27FC236}">
                <a16:creationId xmlns:a16="http://schemas.microsoft.com/office/drawing/2014/main" id="{7F0AC834-1863-E445-A4BA-46D65CE81C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1473" t="65628" r="43102" b="6952"/>
          <a:stretch>
            <a:fillRect/>
          </a:stretch>
        </p:blipFill>
        <p:spPr bwMode="auto">
          <a:xfrm>
            <a:off x="304800" y="25146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2">
            <a:extLst>
              <a:ext uri="{FF2B5EF4-FFF2-40B4-BE49-F238E27FC236}">
                <a16:creationId xmlns:a16="http://schemas.microsoft.com/office/drawing/2014/main" id="{4A579964-B61E-C04B-9EB0-F47A650BCA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1586" t="14526" r="37196" b="49263"/>
          <a:stretch>
            <a:fillRect/>
          </a:stretch>
        </p:blipFill>
        <p:spPr bwMode="auto">
          <a:xfrm>
            <a:off x="5943600" y="5257800"/>
            <a:ext cx="873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3" descr="C:\Users\Hoiem\Documents\Classes\Computational Photography - Fall 2010\lectures\demos\fftims\sea.png">
            <a:extLst>
              <a:ext uri="{FF2B5EF4-FFF2-40B4-BE49-F238E27FC236}">
                <a16:creationId xmlns:a16="http://schemas.microsoft.com/office/drawing/2014/main" id="{B46AFA54-EAEC-9340-BA79-A8510C2CF1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4953000"/>
            <a:ext cx="203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4" descr="C:\Users\Hoiem\Documents\Classes\Computational Photography - Fall 2010\lectures\demos\fftims\sea_fft.png">
            <a:extLst>
              <a:ext uri="{FF2B5EF4-FFF2-40B4-BE49-F238E27FC236}">
                <a16:creationId xmlns:a16="http://schemas.microsoft.com/office/drawing/2014/main" id="{6E2D2C58-6833-B64B-9B06-4747EB8C81D8}"/>
              </a:ext>
            </a:extLst>
          </p:cNvPr>
          <p:cNvPicPr>
            <a:picLocks noChangeArrowheads="1"/>
          </p:cNvPicPr>
          <p:nvPr/>
        </p:nvPicPr>
        <p:blipFill>
          <a:blip r:embed="rId10">
            <a:extLst>
              <a:ext uri="{28A0092B-C50C-407E-A947-70E740481C1C}">
                <a14:useLocalDpi xmlns:a14="http://schemas.microsoft.com/office/drawing/2010/main" val="0"/>
              </a:ext>
            </a:extLst>
          </a:blip>
          <a:srcRect l="13542" t="9721" r="10417" b="13889"/>
          <a:stretch>
            <a:fillRect/>
          </a:stretch>
        </p:blipFill>
        <p:spPr bwMode="auto">
          <a:xfrm>
            <a:off x="5410200" y="2667000"/>
            <a:ext cx="1371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5" descr="C:\Users\Hoiem\Documents\Classes\Computational Photography - Fall 2010\lectures\demos\fftims\beijing.png">
            <a:extLst>
              <a:ext uri="{FF2B5EF4-FFF2-40B4-BE49-F238E27FC236}">
                <a16:creationId xmlns:a16="http://schemas.microsoft.com/office/drawing/2014/main" id="{719F10AE-941B-644D-A96C-4B1F6FE08D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0" y="4800600"/>
            <a:ext cx="20574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6" descr="C:\Users\Hoiem\Documents\Classes\Computational Photography - Fall 2010\lectures\demos\fftims\beijing_fft.png">
            <a:extLst>
              <a:ext uri="{FF2B5EF4-FFF2-40B4-BE49-F238E27FC236}">
                <a16:creationId xmlns:a16="http://schemas.microsoft.com/office/drawing/2014/main" id="{54F8A57D-FFB9-4E4E-BE7E-59C373240448}"/>
              </a:ext>
            </a:extLst>
          </p:cNvPr>
          <p:cNvPicPr>
            <a:picLocks noChangeArrowheads="1"/>
          </p:cNvPicPr>
          <p:nvPr/>
        </p:nvPicPr>
        <p:blipFill>
          <a:blip r:embed="rId12">
            <a:extLst>
              <a:ext uri="{28A0092B-C50C-407E-A947-70E740481C1C}">
                <a14:useLocalDpi xmlns:a14="http://schemas.microsoft.com/office/drawing/2010/main" val="0"/>
              </a:ext>
            </a:extLst>
          </a:blip>
          <a:srcRect l="13542" t="11111" r="10417" b="13889"/>
          <a:stretch>
            <a:fillRect/>
          </a:stretch>
        </p:blipFill>
        <p:spPr bwMode="auto">
          <a:xfrm>
            <a:off x="7086600" y="2667000"/>
            <a:ext cx="1295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9" name="TextBox 14">
            <a:extLst>
              <a:ext uri="{FF2B5EF4-FFF2-40B4-BE49-F238E27FC236}">
                <a16:creationId xmlns:a16="http://schemas.microsoft.com/office/drawing/2014/main" id="{077DE272-04B1-7C43-91CA-B65DE72D074D}"/>
              </a:ext>
            </a:extLst>
          </p:cNvPr>
          <p:cNvSpPr txBox="1">
            <a:spLocks noChangeArrowheads="1"/>
          </p:cNvSpPr>
          <p:nvPr/>
        </p:nvSpPr>
        <p:spPr bwMode="auto">
          <a:xfrm>
            <a:off x="762000" y="222091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1</a:t>
            </a:r>
          </a:p>
        </p:txBody>
      </p:sp>
      <p:sp>
        <p:nvSpPr>
          <p:cNvPr id="14350" name="TextBox 15">
            <a:extLst>
              <a:ext uri="{FF2B5EF4-FFF2-40B4-BE49-F238E27FC236}">
                <a16:creationId xmlns:a16="http://schemas.microsoft.com/office/drawing/2014/main" id="{E4DC86F3-CB0F-B641-8AF2-E63EA0BB7E71}"/>
              </a:ext>
            </a:extLst>
          </p:cNvPr>
          <p:cNvSpPr txBox="1">
            <a:spLocks noChangeArrowheads="1"/>
          </p:cNvSpPr>
          <p:nvPr/>
        </p:nvSpPr>
        <p:spPr bwMode="auto">
          <a:xfrm>
            <a:off x="7543800" y="2286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5</a:t>
            </a:r>
          </a:p>
        </p:txBody>
      </p:sp>
      <p:sp>
        <p:nvSpPr>
          <p:cNvPr id="14351" name="TextBox 17">
            <a:extLst>
              <a:ext uri="{FF2B5EF4-FFF2-40B4-BE49-F238E27FC236}">
                <a16:creationId xmlns:a16="http://schemas.microsoft.com/office/drawing/2014/main" id="{45E985DC-9C0E-784A-8AC2-6C1193A4F968}"/>
              </a:ext>
            </a:extLst>
          </p:cNvPr>
          <p:cNvSpPr txBox="1">
            <a:spLocks noChangeArrowheads="1"/>
          </p:cNvSpPr>
          <p:nvPr/>
        </p:nvSpPr>
        <p:spPr bwMode="auto">
          <a:xfrm>
            <a:off x="5943600" y="22860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4</a:t>
            </a:r>
          </a:p>
        </p:txBody>
      </p:sp>
      <p:sp>
        <p:nvSpPr>
          <p:cNvPr id="14352" name="TextBox 18">
            <a:extLst>
              <a:ext uri="{FF2B5EF4-FFF2-40B4-BE49-F238E27FC236}">
                <a16:creationId xmlns:a16="http://schemas.microsoft.com/office/drawing/2014/main" id="{ED7E0E94-0077-054E-BEF5-06AA451837DF}"/>
              </a:ext>
            </a:extLst>
          </p:cNvPr>
          <p:cNvSpPr txBox="1">
            <a:spLocks noChangeArrowheads="1"/>
          </p:cNvSpPr>
          <p:nvPr/>
        </p:nvSpPr>
        <p:spPr bwMode="auto">
          <a:xfrm>
            <a:off x="838200" y="457200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A</a:t>
            </a:r>
          </a:p>
        </p:txBody>
      </p:sp>
      <p:sp>
        <p:nvSpPr>
          <p:cNvPr id="14353" name="TextBox 19">
            <a:extLst>
              <a:ext uri="{FF2B5EF4-FFF2-40B4-BE49-F238E27FC236}">
                <a16:creationId xmlns:a16="http://schemas.microsoft.com/office/drawing/2014/main" id="{A4855F57-549F-4F46-AD62-D2B52212F5D3}"/>
              </a:ext>
            </a:extLst>
          </p:cNvPr>
          <p:cNvSpPr txBox="1">
            <a:spLocks noChangeArrowheads="1"/>
          </p:cNvSpPr>
          <p:nvPr/>
        </p:nvSpPr>
        <p:spPr bwMode="auto">
          <a:xfrm>
            <a:off x="4191000" y="22098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3</a:t>
            </a:r>
          </a:p>
        </p:txBody>
      </p:sp>
      <p:sp>
        <p:nvSpPr>
          <p:cNvPr id="14354" name="TextBox 20">
            <a:extLst>
              <a:ext uri="{FF2B5EF4-FFF2-40B4-BE49-F238E27FC236}">
                <a16:creationId xmlns:a16="http://schemas.microsoft.com/office/drawing/2014/main" id="{53182157-4F74-2848-8058-18260B80544B}"/>
              </a:ext>
            </a:extLst>
          </p:cNvPr>
          <p:cNvSpPr txBox="1">
            <a:spLocks noChangeArrowheads="1"/>
          </p:cNvSpPr>
          <p:nvPr/>
        </p:nvSpPr>
        <p:spPr bwMode="auto">
          <a:xfrm>
            <a:off x="2362200" y="21336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2</a:t>
            </a:r>
          </a:p>
        </p:txBody>
      </p:sp>
      <p:sp>
        <p:nvSpPr>
          <p:cNvPr id="14355" name="TextBox 22">
            <a:extLst>
              <a:ext uri="{FF2B5EF4-FFF2-40B4-BE49-F238E27FC236}">
                <a16:creationId xmlns:a16="http://schemas.microsoft.com/office/drawing/2014/main" id="{CA17F9CE-C01B-2B41-AFC0-FB3BC263743C}"/>
              </a:ext>
            </a:extLst>
          </p:cNvPr>
          <p:cNvSpPr txBox="1">
            <a:spLocks noChangeArrowheads="1"/>
          </p:cNvSpPr>
          <p:nvPr/>
        </p:nvSpPr>
        <p:spPr bwMode="auto">
          <a:xfrm>
            <a:off x="4572000" y="44958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C</a:t>
            </a:r>
          </a:p>
        </p:txBody>
      </p:sp>
      <p:sp>
        <p:nvSpPr>
          <p:cNvPr id="14356" name="TextBox 23">
            <a:extLst>
              <a:ext uri="{FF2B5EF4-FFF2-40B4-BE49-F238E27FC236}">
                <a16:creationId xmlns:a16="http://schemas.microsoft.com/office/drawing/2014/main" id="{B4813802-0EB0-3C4F-834C-C265DC04587A}"/>
              </a:ext>
            </a:extLst>
          </p:cNvPr>
          <p:cNvSpPr txBox="1">
            <a:spLocks noChangeArrowheads="1"/>
          </p:cNvSpPr>
          <p:nvPr/>
        </p:nvSpPr>
        <p:spPr bwMode="auto">
          <a:xfrm>
            <a:off x="2362200" y="388620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B</a:t>
            </a:r>
          </a:p>
        </p:txBody>
      </p:sp>
      <p:sp>
        <p:nvSpPr>
          <p:cNvPr id="14357" name="TextBox 24">
            <a:extLst>
              <a:ext uri="{FF2B5EF4-FFF2-40B4-BE49-F238E27FC236}">
                <a16:creationId xmlns:a16="http://schemas.microsoft.com/office/drawing/2014/main" id="{9BC70307-DF3C-664F-AC99-C4DAECF0DF3D}"/>
              </a:ext>
            </a:extLst>
          </p:cNvPr>
          <p:cNvSpPr txBox="1">
            <a:spLocks noChangeArrowheads="1"/>
          </p:cNvSpPr>
          <p:nvPr/>
        </p:nvSpPr>
        <p:spPr bwMode="auto">
          <a:xfrm>
            <a:off x="6248400" y="48006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D</a:t>
            </a:r>
          </a:p>
        </p:txBody>
      </p:sp>
      <p:sp>
        <p:nvSpPr>
          <p:cNvPr id="14358" name="TextBox 26">
            <a:extLst>
              <a:ext uri="{FF2B5EF4-FFF2-40B4-BE49-F238E27FC236}">
                <a16:creationId xmlns:a16="http://schemas.microsoft.com/office/drawing/2014/main" id="{4D2FF51D-9A9D-1C48-9BC5-FAD1285C66D5}"/>
              </a:ext>
            </a:extLst>
          </p:cNvPr>
          <p:cNvSpPr txBox="1">
            <a:spLocks noChangeArrowheads="1"/>
          </p:cNvSpPr>
          <p:nvPr/>
        </p:nvSpPr>
        <p:spPr bwMode="auto">
          <a:xfrm>
            <a:off x="7848600" y="449580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0C4FF2C8-5151-6D47-B1E2-23D55B7E9E76}"/>
              </a:ext>
            </a:extLst>
          </p:cNvPr>
          <p:cNvSpPr>
            <a:spLocks noGrp="1" noChangeArrowheads="1"/>
          </p:cNvSpPr>
          <p:nvPr>
            <p:ph type="title"/>
          </p:nvPr>
        </p:nvSpPr>
        <p:spPr/>
        <p:txBody>
          <a:bodyPr/>
          <a:lstStyle/>
          <a:p>
            <a:r>
              <a:rPr lang="en-US" altLang="en-US">
                <a:latin typeface="Calibri" panose="020F0502020204030204" pitchFamily="34" charset="0"/>
                <a:ea typeface="ＭＳ Ｐゴシック" panose="020B0600070205080204" pitchFamily="34" charset="-128"/>
              </a:rPr>
              <a:t>Practice question</a:t>
            </a:r>
          </a:p>
        </p:txBody>
      </p:sp>
      <p:sp>
        <p:nvSpPr>
          <p:cNvPr id="16386" name="Content Placeholder 2">
            <a:extLst>
              <a:ext uri="{FF2B5EF4-FFF2-40B4-BE49-F238E27FC236}">
                <a16:creationId xmlns:a16="http://schemas.microsoft.com/office/drawing/2014/main" id="{04AA25C1-3B9C-F540-BFB7-30F1E0925BE0}"/>
              </a:ext>
            </a:extLst>
          </p:cNvPr>
          <p:cNvSpPr>
            <a:spLocks noGrp="1" noChangeArrowheads="1"/>
          </p:cNvSpPr>
          <p:nvPr>
            <p:ph idx="1"/>
          </p:nvPr>
        </p:nvSpPr>
        <p:spPr/>
        <p:txBody>
          <a:bodyPr/>
          <a:lstStyle/>
          <a:p>
            <a:pPr marL="514350" indent="-514350">
              <a:buFont typeface="Calibri" panose="020F0502020204030204" pitchFamily="34" charset="0"/>
              <a:buAutoNum type="arabicPeriod"/>
            </a:pPr>
            <a:r>
              <a:rPr lang="en-US" altLang="en-US" sz="2000">
                <a:ea typeface="ＭＳ Ｐゴシック" panose="020B0600070205080204" pitchFamily="34" charset="-128"/>
              </a:rPr>
              <a:t>Match the spatial domain image to the Fourier magnitude image</a:t>
            </a:r>
          </a:p>
        </p:txBody>
      </p:sp>
      <p:pic>
        <p:nvPicPr>
          <p:cNvPr id="16387" name="Picture 2">
            <a:extLst>
              <a:ext uri="{FF2B5EF4-FFF2-40B4-BE49-F238E27FC236}">
                <a16:creationId xmlns:a16="http://schemas.microsoft.com/office/drawing/2014/main" id="{4901F012-3938-294E-B197-D9E206929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308" t="45232" r="61539" b="12923"/>
          <a:stretch>
            <a:fillRect/>
          </a:stretch>
        </p:blipFill>
        <p:spPr bwMode="auto">
          <a:xfrm>
            <a:off x="685800" y="5257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2">
            <a:extLst>
              <a:ext uri="{FF2B5EF4-FFF2-40B4-BE49-F238E27FC236}">
                <a16:creationId xmlns:a16="http://schemas.microsoft.com/office/drawing/2014/main" id="{47A8CFBC-9F15-4740-8868-A3D959F6611F}"/>
              </a:ext>
            </a:extLst>
          </p:cNvPr>
          <p:cNvPicPr>
            <a:picLocks noChangeArrowheads="1"/>
          </p:cNvPicPr>
          <p:nvPr/>
        </p:nvPicPr>
        <p:blipFill>
          <a:blip r:embed="rId4">
            <a:extLst>
              <a:ext uri="{28A0092B-C50C-407E-A947-70E740481C1C}">
                <a14:useLocalDpi xmlns:a14="http://schemas.microsoft.com/office/drawing/2010/main" val="0"/>
              </a:ext>
            </a:extLst>
          </a:blip>
          <a:srcRect l="50603" t="52437" r="24097" b="18646"/>
          <a:stretch>
            <a:fillRect/>
          </a:stretch>
        </p:blipFill>
        <p:spPr bwMode="auto">
          <a:xfrm>
            <a:off x="3581400" y="2590800"/>
            <a:ext cx="1447800"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1">
            <a:extLst>
              <a:ext uri="{FF2B5EF4-FFF2-40B4-BE49-F238E27FC236}">
                <a16:creationId xmlns:a16="http://schemas.microsoft.com/office/drawing/2014/main" id="{C4BC0CDE-D145-E44D-98D4-8F1E7B0E6D2C}"/>
              </a:ext>
            </a:extLst>
          </p:cNvPr>
          <p:cNvPicPr>
            <a:picLocks noChangeArrowheads="1"/>
          </p:cNvPicPr>
          <p:nvPr/>
        </p:nvPicPr>
        <p:blipFill>
          <a:blip r:embed="rId5">
            <a:extLst>
              <a:ext uri="{28A0092B-C50C-407E-A947-70E740481C1C}">
                <a14:useLocalDpi xmlns:a14="http://schemas.microsoft.com/office/drawing/2010/main" val="0"/>
              </a:ext>
            </a:extLst>
          </a:blip>
          <a:srcRect l="6902" t="17175" r="61354" b="6760"/>
          <a:stretch>
            <a:fillRect/>
          </a:stretch>
        </p:blipFill>
        <p:spPr bwMode="auto">
          <a:xfrm>
            <a:off x="1600200" y="4267200"/>
            <a:ext cx="1752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2" descr="C:\Users\Hoiem\Documents\Classes\Computational Photography - Fall 2010\lectures\demos\fftims\flowers_fft.png">
            <a:extLst>
              <a:ext uri="{FF2B5EF4-FFF2-40B4-BE49-F238E27FC236}">
                <a16:creationId xmlns:a16="http://schemas.microsoft.com/office/drawing/2014/main" id="{9AB276AF-F19A-7741-87FE-2006E3C34DD4}"/>
              </a:ext>
            </a:extLst>
          </p:cNvPr>
          <p:cNvPicPr>
            <a:picLocks noChangeArrowheads="1"/>
          </p:cNvPicPr>
          <p:nvPr/>
        </p:nvPicPr>
        <p:blipFill>
          <a:blip r:embed="rId6">
            <a:extLst>
              <a:ext uri="{28A0092B-C50C-407E-A947-70E740481C1C}">
                <a14:useLocalDpi xmlns:a14="http://schemas.microsoft.com/office/drawing/2010/main" val="0"/>
              </a:ext>
            </a:extLst>
          </a:blip>
          <a:srcRect l="29167" t="8333" r="26042" b="12500"/>
          <a:stretch>
            <a:fillRect/>
          </a:stretch>
        </p:blipFill>
        <p:spPr bwMode="auto">
          <a:xfrm>
            <a:off x="1828800" y="2514600"/>
            <a:ext cx="1447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2">
            <a:extLst>
              <a:ext uri="{FF2B5EF4-FFF2-40B4-BE49-F238E27FC236}">
                <a16:creationId xmlns:a16="http://schemas.microsoft.com/office/drawing/2014/main" id="{557D1FA2-D2A9-494B-990A-EC02E3A74B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1473" t="65628" r="43102" b="6952"/>
          <a:stretch>
            <a:fillRect/>
          </a:stretch>
        </p:blipFill>
        <p:spPr bwMode="auto">
          <a:xfrm>
            <a:off x="304800" y="25146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2">
            <a:extLst>
              <a:ext uri="{FF2B5EF4-FFF2-40B4-BE49-F238E27FC236}">
                <a16:creationId xmlns:a16="http://schemas.microsoft.com/office/drawing/2014/main" id="{837A9A0F-ABC8-1C44-A559-48C81E8789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41586" t="14526" r="37196" b="49263"/>
          <a:stretch>
            <a:fillRect/>
          </a:stretch>
        </p:blipFill>
        <p:spPr bwMode="auto">
          <a:xfrm>
            <a:off x="5943600" y="5257800"/>
            <a:ext cx="873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3" descr="C:\Users\Hoiem\Documents\Classes\Computational Photography - Fall 2010\lectures\demos\fftims\sea.png">
            <a:extLst>
              <a:ext uri="{FF2B5EF4-FFF2-40B4-BE49-F238E27FC236}">
                <a16:creationId xmlns:a16="http://schemas.microsoft.com/office/drawing/2014/main" id="{C0200FE3-378A-8E4E-8DA7-BD41FCDE48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4953000"/>
            <a:ext cx="2032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4" descr="C:\Users\Hoiem\Documents\Classes\Computational Photography - Fall 2010\lectures\demos\fftims\sea_fft.png">
            <a:extLst>
              <a:ext uri="{FF2B5EF4-FFF2-40B4-BE49-F238E27FC236}">
                <a16:creationId xmlns:a16="http://schemas.microsoft.com/office/drawing/2014/main" id="{6F80050B-EAC7-1C4E-B7BC-63313829BC64}"/>
              </a:ext>
            </a:extLst>
          </p:cNvPr>
          <p:cNvPicPr>
            <a:picLocks noChangeArrowheads="1"/>
          </p:cNvPicPr>
          <p:nvPr/>
        </p:nvPicPr>
        <p:blipFill>
          <a:blip r:embed="rId10">
            <a:extLst>
              <a:ext uri="{28A0092B-C50C-407E-A947-70E740481C1C}">
                <a14:useLocalDpi xmlns:a14="http://schemas.microsoft.com/office/drawing/2010/main" val="0"/>
              </a:ext>
            </a:extLst>
          </a:blip>
          <a:srcRect l="13542" t="9721" r="10417" b="13889"/>
          <a:stretch>
            <a:fillRect/>
          </a:stretch>
        </p:blipFill>
        <p:spPr bwMode="auto">
          <a:xfrm>
            <a:off x="5410200" y="2667000"/>
            <a:ext cx="1371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5" descr="C:\Users\Hoiem\Documents\Classes\Computational Photography - Fall 2010\lectures\demos\fftims\beijing.png">
            <a:extLst>
              <a:ext uri="{FF2B5EF4-FFF2-40B4-BE49-F238E27FC236}">
                <a16:creationId xmlns:a16="http://schemas.microsoft.com/office/drawing/2014/main" id="{1E076876-F642-C145-872B-D1BECB6ED7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0" y="4800600"/>
            <a:ext cx="20574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6" descr="C:\Users\Hoiem\Documents\Classes\Computational Photography - Fall 2010\lectures\demos\fftims\beijing_fft.png">
            <a:extLst>
              <a:ext uri="{FF2B5EF4-FFF2-40B4-BE49-F238E27FC236}">
                <a16:creationId xmlns:a16="http://schemas.microsoft.com/office/drawing/2014/main" id="{83A226E5-F421-5B49-8AF6-E69D3BCCF26E}"/>
              </a:ext>
            </a:extLst>
          </p:cNvPr>
          <p:cNvPicPr>
            <a:picLocks noChangeArrowheads="1"/>
          </p:cNvPicPr>
          <p:nvPr/>
        </p:nvPicPr>
        <p:blipFill>
          <a:blip r:embed="rId12">
            <a:extLst>
              <a:ext uri="{28A0092B-C50C-407E-A947-70E740481C1C}">
                <a14:useLocalDpi xmlns:a14="http://schemas.microsoft.com/office/drawing/2010/main" val="0"/>
              </a:ext>
            </a:extLst>
          </a:blip>
          <a:srcRect l="13542" t="11111" r="10417" b="13889"/>
          <a:stretch>
            <a:fillRect/>
          </a:stretch>
        </p:blipFill>
        <p:spPr bwMode="auto">
          <a:xfrm>
            <a:off x="7086600" y="2667000"/>
            <a:ext cx="1295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7" name="TextBox 14">
            <a:extLst>
              <a:ext uri="{FF2B5EF4-FFF2-40B4-BE49-F238E27FC236}">
                <a16:creationId xmlns:a16="http://schemas.microsoft.com/office/drawing/2014/main" id="{5B4581E6-8542-364B-827A-DA9C516D3BE1}"/>
              </a:ext>
            </a:extLst>
          </p:cNvPr>
          <p:cNvSpPr txBox="1">
            <a:spLocks noChangeArrowheads="1"/>
          </p:cNvSpPr>
          <p:nvPr/>
        </p:nvSpPr>
        <p:spPr bwMode="auto">
          <a:xfrm>
            <a:off x="762000" y="2220913"/>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1</a:t>
            </a:r>
          </a:p>
        </p:txBody>
      </p:sp>
      <p:sp>
        <p:nvSpPr>
          <p:cNvPr id="16398" name="TextBox 15">
            <a:extLst>
              <a:ext uri="{FF2B5EF4-FFF2-40B4-BE49-F238E27FC236}">
                <a16:creationId xmlns:a16="http://schemas.microsoft.com/office/drawing/2014/main" id="{3F8DA9A5-FDBF-504D-A1DA-20C399BBDD4E}"/>
              </a:ext>
            </a:extLst>
          </p:cNvPr>
          <p:cNvSpPr txBox="1">
            <a:spLocks noChangeArrowheads="1"/>
          </p:cNvSpPr>
          <p:nvPr/>
        </p:nvSpPr>
        <p:spPr bwMode="auto">
          <a:xfrm>
            <a:off x="7543800" y="22860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5</a:t>
            </a:r>
          </a:p>
        </p:txBody>
      </p:sp>
      <p:sp>
        <p:nvSpPr>
          <p:cNvPr id="16399" name="TextBox 17">
            <a:extLst>
              <a:ext uri="{FF2B5EF4-FFF2-40B4-BE49-F238E27FC236}">
                <a16:creationId xmlns:a16="http://schemas.microsoft.com/office/drawing/2014/main" id="{5AC6C352-DAA8-8D4F-8EFB-D2332D934FB4}"/>
              </a:ext>
            </a:extLst>
          </p:cNvPr>
          <p:cNvSpPr txBox="1">
            <a:spLocks noChangeArrowheads="1"/>
          </p:cNvSpPr>
          <p:nvPr/>
        </p:nvSpPr>
        <p:spPr bwMode="auto">
          <a:xfrm>
            <a:off x="5943600" y="22860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4</a:t>
            </a:r>
          </a:p>
        </p:txBody>
      </p:sp>
      <p:sp>
        <p:nvSpPr>
          <p:cNvPr id="16400" name="TextBox 18">
            <a:extLst>
              <a:ext uri="{FF2B5EF4-FFF2-40B4-BE49-F238E27FC236}">
                <a16:creationId xmlns:a16="http://schemas.microsoft.com/office/drawing/2014/main" id="{69BABB36-7347-1245-899B-32F47D72789A}"/>
              </a:ext>
            </a:extLst>
          </p:cNvPr>
          <p:cNvSpPr txBox="1">
            <a:spLocks noChangeArrowheads="1"/>
          </p:cNvSpPr>
          <p:nvPr/>
        </p:nvSpPr>
        <p:spPr bwMode="auto">
          <a:xfrm>
            <a:off x="838200" y="4572000"/>
            <a:ext cx="355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A</a:t>
            </a:r>
          </a:p>
        </p:txBody>
      </p:sp>
      <p:sp>
        <p:nvSpPr>
          <p:cNvPr id="16401" name="TextBox 19">
            <a:extLst>
              <a:ext uri="{FF2B5EF4-FFF2-40B4-BE49-F238E27FC236}">
                <a16:creationId xmlns:a16="http://schemas.microsoft.com/office/drawing/2014/main" id="{C48C7949-529B-0E46-9B78-7B86687CC6BA}"/>
              </a:ext>
            </a:extLst>
          </p:cNvPr>
          <p:cNvSpPr txBox="1">
            <a:spLocks noChangeArrowheads="1"/>
          </p:cNvSpPr>
          <p:nvPr/>
        </p:nvSpPr>
        <p:spPr bwMode="auto">
          <a:xfrm>
            <a:off x="4191000" y="22098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3</a:t>
            </a:r>
          </a:p>
        </p:txBody>
      </p:sp>
      <p:sp>
        <p:nvSpPr>
          <p:cNvPr id="16402" name="TextBox 20">
            <a:extLst>
              <a:ext uri="{FF2B5EF4-FFF2-40B4-BE49-F238E27FC236}">
                <a16:creationId xmlns:a16="http://schemas.microsoft.com/office/drawing/2014/main" id="{4DF145E6-F623-F44B-8B55-1D9D054A8A36}"/>
              </a:ext>
            </a:extLst>
          </p:cNvPr>
          <p:cNvSpPr txBox="1">
            <a:spLocks noChangeArrowheads="1"/>
          </p:cNvSpPr>
          <p:nvPr/>
        </p:nvSpPr>
        <p:spPr bwMode="auto">
          <a:xfrm>
            <a:off x="2362200" y="2133600"/>
            <a:ext cx="327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2</a:t>
            </a:r>
          </a:p>
        </p:txBody>
      </p:sp>
      <p:sp>
        <p:nvSpPr>
          <p:cNvPr id="16403" name="TextBox 22">
            <a:extLst>
              <a:ext uri="{FF2B5EF4-FFF2-40B4-BE49-F238E27FC236}">
                <a16:creationId xmlns:a16="http://schemas.microsoft.com/office/drawing/2014/main" id="{25A5D94E-2053-C54A-9DFD-09C5CB466710}"/>
              </a:ext>
            </a:extLst>
          </p:cNvPr>
          <p:cNvSpPr txBox="1">
            <a:spLocks noChangeArrowheads="1"/>
          </p:cNvSpPr>
          <p:nvPr/>
        </p:nvSpPr>
        <p:spPr bwMode="auto">
          <a:xfrm>
            <a:off x="4572000" y="449580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C</a:t>
            </a:r>
          </a:p>
        </p:txBody>
      </p:sp>
      <p:sp>
        <p:nvSpPr>
          <p:cNvPr id="16404" name="TextBox 23">
            <a:extLst>
              <a:ext uri="{FF2B5EF4-FFF2-40B4-BE49-F238E27FC236}">
                <a16:creationId xmlns:a16="http://schemas.microsoft.com/office/drawing/2014/main" id="{0FF65BE5-DDB5-6242-AA02-C58D4680A675}"/>
              </a:ext>
            </a:extLst>
          </p:cNvPr>
          <p:cNvSpPr txBox="1">
            <a:spLocks noChangeArrowheads="1"/>
          </p:cNvSpPr>
          <p:nvPr/>
        </p:nvSpPr>
        <p:spPr bwMode="auto">
          <a:xfrm>
            <a:off x="2362200" y="3886200"/>
            <a:ext cx="355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B</a:t>
            </a:r>
          </a:p>
        </p:txBody>
      </p:sp>
      <p:sp>
        <p:nvSpPr>
          <p:cNvPr id="16405" name="TextBox 24">
            <a:extLst>
              <a:ext uri="{FF2B5EF4-FFF2-40B4-BE49-F238E27FC236}">
                <a16:creationId xmlns:a16="http://schemas.microsoft.com/office/drawing/2014/main" id="{9B402035-EC78-C844-992B-47D6BAFC29A4}"/>
              </a:ext>
            </a:extLst>
          </p:cNvPr>
          <p:cNvSpPr txBox="1">
            <a:spLocks noChangeArrowheads="1"/>
          </p:cNvSpPr>
          <p:nvPr/>
        </p:nvSpPr>
        <p:spPr bwMode="auto">
          <a:xfrm>
            <a:off x="6248400" y="480060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D</a:t>
            </a:r>
          </a:p>
        </p:txBody>
      </p:sp>
      <p:sp>
        <p:nvSpPr>
          <p:cNvPr id="16406" name="TextBox 26">
            <a:extLst>
              <a:ext uri="{FF2B5EF4-FFF2-40B4-BE49-F238E27FC236}">
                <a16:creationId xmlns:a16="http://schemas.microsoft.com/office/drawing/2014/main" id="{EA678B80-03B9-664F-8438-1DB7B7EA4AE8}"/>
              </a:ext>
            </a:extLst>
          </p:cNvPr>
          <p:cNvSpPr txBox="1">
            <a:spLocks noChangeArrowheads="1"/>
          </p:cNvSpPr>
          <p:nvPr/>
        </p:nvSpPr>
        <p:spPr bwMode="auto">
          <a:xfrm>
            <a:off x="7848600" y="4495800"/>
            <a:ext cx="355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2000">
                <a:latin typeface="Arial" panose="020B0604020202020204" pitchFamily="34" charset="0"/>
                <a:cs typeface="Arial" panose="020B0604020202020204" pitchFamily="34" charset="0"/>
              </a:rPr>
              <a:t>E</a:t>
            </a:r>
          </a:p>
        </p:txBody>
      </p:sp>
      <p:sp>
        <p:nvSpPr>
          <p:cNvPr id="16407" name="Rectangle 1">
            <a:extLst>
              <a:ext uri="{FF2B5EF4-FFF2-40B4-BE49-F238E27FC236}">
                <a16:creationId xmlns:a16="http://schemas.microsoft.com/office/drawing/2014/main" id="{E4EDA05F-F6D9-164B-A827-C2C8DF9D4BB7}"/>
              </a:ext>
            </a:extLst>
          </p:cNvPr>
          <p:cNvSpPr>
            <a:spLocks noChangeArrowheads="1"/>
          </p:cNvSpPr>
          <p:nvPr/>
        </p:nvSpPr>
        <p:spPr bwMode="auto">
          <a:xfrm>
            <a:off x="3505200" y="6335713"/>
            <a:ext cx="411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800">
                <a:latin typeface="Arial" panose="020B0604020202020204" pitchFamily="34" charset="0"/>
              </a:rPr>
              <a:t>1 – D, 2 – B,  3 – A,  4 – E,  5 - C</a:t>
            </a:r>
          </a:p>
        </p:txBody>
      </p:sp>
    </p:spTree>
  </p:cSld>
  <p:clrMapOvr>
    <a:masterClrMapping/>
  </p:clrMapOvr>
</p:sld>
</file>

<file path=ppt/theme/theme1.xml><?xml version="1.0" encoding="utf-8"?>
<a:theme xmlns:a="http://schemas.openxmlformats.org/drawingml/2006/main" name="090225UCMercedBlu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osmosBQ-Light"/>
        <a:ea typeface=""/>
        <a:cs typeface=""/>
      </a:majorFont>
      <a:minorFont>
        <a:latin typeface="CosmosBQ-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090225UCMercedBlue</Template>
  <TotalTime>14290</TotalTime>
  <Words>2380</Words>
  <Application>Microsoft Macintosh PowerPoint</Application>
  <PresentationFormat>On-screen Show (4:3)</PresentationFormat>
  <Paragraphs>420</Paragraphs>
  <Slides>97</Slides>
  <Notes>22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97</vt:i4>
      </vt:variant>
    </vt:vector>
  </HeadingPairs>
  <TitlesOfParts>
    <vt:vector size="110" baseType="lpstr">
      <vt:lpstr>Arial Unicode MS</vt:lpstr>
      <vt:lpstr>CosmosBQ-Light</vt:lpstr>
      <vt:lpstr>Arial</vt:lpstr>
      <vt:lpstr>Calibri</vt:lpstr>
      <vt:lpstr>Cambria Math</vt:lpstr>
      <vt:lpstr>Comic Sans MS</vt:lpstr>
      <vt:lpstr>Courier New</vt:lpstr>
      <vt:lpstr>Gill Sans</vt:lpstr>
      <vt:lpstr>Times</vt:lpstr>
      <vt:lpstr>Times New Roman</vt:lpstr>
      <vt:lpstr>090225UCMercedBlue</vt:lpstr>
      <vt:lpstr>Equation</vt:lpstr>
      <vt:lpstr>方程式</vt:lpstr>
      <vt:lpstr>CSE 185  Introduction to Computer Vision</vt:lpstr>
      <vt:lpstr>Image filtering</vt:lpstr>
      <vt:lpstr>Gaussian filter</vt:lpstr>
      <vt:lpstr>Hybrid images</vt:lpstr>
      <vt:lpstr>At a distance</vt:lpstr>
      <vt:lpstr>Close up</vt:lpstr>
      <vt:lpstr>High/low frequency components</vt:lpstr>
      <vt:lpstr>PowerPoint Presentation</vt:lpstr>
      <vt:lpstr>PowerPoint Presentation</vt:lpstr>
      <vt:lpstr>Compression</vt:lpstr>
      <vt:lpstr>Thinking in terms of frequency</vt:lpstr>
      <vt:lpstr>Jean Baptiste Joseph Fourier </vt:lpstr>
      <vt:lpstr>A sum of sines</vt:lpstr>
      <vt:lpstr>Frequency spectra</vt:lpstr>
      <vt:lpstr>Frequency spectra</vt:lpstr>
      <vt:lpstr>Frequency spectra</vt:lpstr>
      <vt:lpstr>Frequency spectra</vt:lpstr>
      <vt:lpstr>Frequency spectra</vt:lpstr>
      <vt:lpstr>Frequency spectra</vt:lpstr>
      <vt:lpstr>Frequency spectra</vt:lpstr>
      <vt:lpstr>Frequency spectra</vt:lpstr>
      <vt:lpstr>Example: Music</vt:lpstr>
      <vt:lpstr>Fourier analysis in images</vt:lpstr>
      <vt:lpstr>Signals can be composed</vt:lpstr>
      <vt:lpstr>Fourier transform</vt:lpstr>
      <vt:lpstr>Computing Fourier transform</vt:lpstr>
      <vt:lpstr>Phase and magnitude</vt:lpstr>
      <vt:lpstr>Phase and magnitude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convolution theorem</vt:lpstr>
      <vt:lpstr>Properties of Fourier transform</vt:lpstr>
      <vt:lpstr>2D FFT</vt:lpstr>
      <vt:lpstr>Fourier bases</vt:lpstr>
      <vt:lpstr>2D FFT</vt:lpstr>
      <vt:lpstr>2D FFT</vt:lpstr>
      <vt:lpstr>2D FFT</vt:lpstr>
      <vt:lpstr>2D FFT</vt:lpstr>
      <vt:lpstr>2D FFT</vt:lpstr>
      <vt:lpstr>2D FFT</vt:lpstr>
      <vt:lpstr>Rotation</vt:lpstr>
      <vt:lpstr>2D FFT</vt:lpstr>
      <vt:lpstr>2D FFT</vt:lpstr>
      <vt:lpstr>Image analysis with FFT</vt:lpstr>
      <vt:lpstr>Image analysis with FFT</vt:lpstr>
      <vt:lpstr>Image analysis with FFT</vt:lpstr>
      <vt:lpstr>Filtering in spatial domain</vt:lpstr>
      <vt:lpstr>Filtering in frequency domain</vt:lpstr>
      <vt:lpstr>FFT in Matlab</vt:lpstr>
      <vt:lpstr>Questions</vt:lpstr>
      <vt:lpstr>Filtering</vt:lpstr>
      <vt:lpstr>Gaussian filter</vt:lpstr>
      <vt:lpstr>Box filter</vt:lpstr>
      <vt:lpstr>PowerPoint Presentation</vt:lpstr>
      <vt:lpstr>PowerPoint Presentation</vt:lpstr>
      <vt:lpstr>PowerPoint Presentation</vt:lpstr>
      <vt:lpstr>Fourier bases</vt:lpstr>
      <vt:lpstr>Fourier bases</vt:lpstr>
      <vt:lpstr>Hybrid image in FFT</vt:lpstr>
      <vt:lpstr>Application: Hybrid images</vt:lpstr>
      <vt:lpstr>Sampling</vt:lpstr>
      <vt:lpstr>PowerPoint Presentation</vt:lpstr>
      <vt:lpstr>Subsampling by a factor of 2</vt:lpstr>
      <vt:lpstr>Aliasing problem</vt:lpstr>
      <vt:lpstr>Aliasing problem</vt:lpstr>
      <vt:lpstr>Aliasing problem</vt:lpstr>
      <vt:lpstr>Aliasing in video</vt:lpstr>
      <vt:lpstr>Aliasing in graphics</vt:lpstr>
      <vt:lpstr>PowerPoint Presentation</vt:lpstr>
      <vt:lpstr>PowerPoint Presentation</vt:lpstr>
      <vt:lpstr>Nyquist-Shannon sampling theorem</vt:lpstr>
      <vt:lpstr>Anti-aliasing</vt:lpstr>
      <vt:lpstr>Algorithm for downsampling by factor of 2</vt:lpstr>
      <vt:lpstr>PowerPoint Presentation</vt:lpstr>
      <vt:lpstr>PowerPoint Presentation</vt:lpstr>
      <vt:lpstr>PowerPoint Presentation</vt:lpstr>
      <vt:lpstr>Subsampling without pre-filtering</vt:lpstr>
      <vt:lpstr>Subsampling with Gaussian pre-filtering</vt:lpstr>
      <vt:lpstr>Visual perception</vt:lpstr>
      <vt:lpstr>Campbell-Robson contrast sensitivity curve</vt:lpstr>
      <vt:lpstr>Things to remember</vt:lpstr>
      <vt:lpstr>Edge orientation</vt:lpstr>
      <vt:lpstr>Fourier bases</vt:lpstr>
      <vt:lpstr>Fourier bases</vt:lpstr>
      <vt:lpstr>Edge orientation</vt:lpstr>
      <vt:lpstr>Man-made scene</vt:lpstr>
      <vt:lpstr>Can change spectrum, then reconstruct</vt:lpstr>
      <vt:lpstr>Low and high pass filtering</vt:lpstr>
      <vt:lpstr>Sinc filter</vt:lpstr>
      <vt:lpstr>Review</vt:lpstr>
      <vt:lpstr>Practice question</vt:lpstr>
    </vt:vector>
  </TitlesOfParts>
  <Company>Dell Computer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Jean Ponce</dc:creator>
  <cp:lastModifiedBy>Ming-Hsuan Yang</cp:lastModifiedBy>
  <cp:revision>349</cp:revision>
  <dcterms:created xsi:type="dcterms:W3CDTF">2001-08-30T01:46:47Z</dcterms:created>
  <dcterms:modified xsi:type="dcterms:W3CDTF">2023-02-07T22:28:08Z</dcterms:modified>
</cp:coreProperties>
</file>